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58" r:id="rId3"/>
    <p:sldId id="449" r:id="rId4"/>
    <p:sldId id="450" r:id="rId5"/>
    <p:sldId id="463" r:id="rId6"/>
    <p:sldId id="465" r:id="rId7"/>
    <p:sldId id="451" r:id="rId8"/>
    <p:sldId id="452" r:id="rId9"/>
    <p:sldId id="466" r:id="rId10"/>
    <p:sldId id="259" r:id="rId11"/>
    <p:sldId id="453" r:id="rId12"/>
    <p:sldId id="455" r:id="rId13"/>
    <p:sldId id="269" r:id="rId14"/>
    <p:sldId id="456" r:id="rId15"/>
    <p:sldId id="457" r:id="rId16"/>
    <p:sldId id="398" r:id="rId17"/>
    <p:sldId id="458" r:id="rId18"/>
    <p:sldId id="460" r:id="rId19"/>
    <p:sldId id="461" r:id="rId20"/>
    <p:sldId id="459" r:id="rId21"/>
    <p:sldId id="462" r:id="rId22"/>
    <p:sldId id="26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6A7C88-9427-4276-A6D7-06D186184DF1}" v="25" dt="2024-01-31T14:22:43.9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6" autoAdjust="0"/>
    <p:restoredTop sz="76590" autoAdjust="0"/>
  </p:normalViewPr>
  <p:slideViewPr>
    <p:cSldViewPr snapToGrid="0">
      <p:cViewPr varScale="1">
        <p:scale>
          <a:sx n="87" d="100"/>
          <a:sy n="87" d="100"/>
        </p:scale>
        <p:origin x="1452" y="90"/>
      </p:cViewPr>
      <p:guideLst/>
    </p:cSldViewPr>
  </p:slideViewPr>
  <p:notesTextViewPr>
    <p:cViewPr>
      <p:scale>
        <a:sx n="1" d="1"/>
        <a:sy n="1" d="1"/>
      </p:scale>
      <p:origin x="0" y="0"/>
    </p:cViewPr>
  </p:notesTextViewPr>
  <p:sorterViewPr>
    <p:cViewPr>
      <p:scale>
        <a:sx n="140" d="100"/>
        <a:sy n="14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Clarke" userId="S::n.clarke@plymouth.ac.uk::36d8195a-dd17-432d-9eb5-8702e33b0333" providerId="AD" clId="Web-{13D79BC9-4482-0197-72F9-8CE60A3D96C1}"/>
    <pc:docChg chg="modSld">
      <pc:chgData name="Nathan Clarke" userId="S::n.clarke@plymouth.ac.uk::36d8195a-dd17-432d-9eb5-8702e33b0333" providerId="AD" clId="Web-{13D79BC9-4482-0197-72F9-8CE60A3D96C1}" dt="2024-01-23T08:42:56.623" v="4"/>
      <pc:docMkLst>
        <pc:docMk/>
      </pc:docMkLst>
      <pc:sldChg chg="modSp">
        <pc:chgData name="Nathan Clarke" userId="S::n.clarke@plymouth.ac.uk::36d8195a-dd17-432d-9eb5-8702e33b0333" providerId="AD" clId="Web-{13D79BC9-4482-0197-72F9-8CE60A3D96C1}" dt="2024-01-23T08:42:20.793" v="1"/>
        <pc:sldMkLst>
          <pc:docMk/>
          <pc:sldMk cId="4291573711" sldId="269"/>
        </pc:sldMkLst>
        <pc:spChg chg="mod">
          <ac:chgData name="Nathan Clarke" userId="S::n.clarke@plymouth.ac.uk::36d8195a-dd17-432d-9eb5-8702e33b0333" providerId="AD" clId="Web-{13D79BC9-4482-0197-72F9-8CE60A3D96C1}" dt="2024-01-23T08:42:20.778" v="0"/>
          <ac:spMkLst>
            <pc:docMk/>
            <pc:sldMk cId="4291573711" sldId="269"/>
            <ac:spMk id="298" creationId="{00000000-0000-0000-0000-000000000000}"/>
          </ac:spMkLst>
        </pc:spChg>
        <pc:spChg chg="mod">
          <ac:chgData name="Nathan Clarke" userId="S::n.clarke@plymouth.ac.uk::36d8195a-dd17-432d-9eb5-8702e33b0333" providerId="AD" clId="Web-{13D79BC9-4482-0197-72F9-8CE60A3D96C1}" dt="2024-01-23T08:42:20.793" v="1"/>
          <ac:spMkLst>
            <pc:docMk/>
            <pc:sldMk cId="4291573711" sldId="269"/>
            <ac:spMk id="299" creationId="{00000000-0000-0000-0000-000000000000}"/>
          </ac:spMkLst>
        </pc:spChg>
      </pc:sldChg>
      <pc:sldChg chg="modSp">
        <pc:chgData name="Nathan Clarke" userId="S::n.clarke@plymouth.ac.uk::36d8195a-dd17-432d-9eb5-8702e33b0333" providerId="AD" clId="Web-{13D79BC9-4482-0197-72F9-8CE60A3D96C1}" dt="2024-01-23T08:42:56.623" v="4"/>
        <pc:sldMkLst>
          <pc:docMk/>
          <pc:sldMk cId="332118334" sldId="398"/>
        </pc:sldMkLst>
        <pc:spChg chg="mod">
          <ac:chgData name="Nathan Clarke" userId="S::n.clarke@plymouth.ac.uk::36d8195a-dd17-432d-9eb5-8702e33b0333" providerId="AD" clId="Web-{13D79BC9-4482-0197-72F9-8CE60A3D96C1}" dt="2024-01-23T08:42:41.935" v="2"/>
          <ac:spMkLst>
            <pc:docMk/>
            <pc:sldMk cId="332118334" sldId="398"/>
            <ac:spMk id="64522" creationId="{00000000-0000-0000-0000-000000000000}"/>
          </ac:spMkLst>
        </pc:spChg>
        <pc:spChg chg="mod">
          <ac:chgData name="Nathan Clarke" userId="S::n.clarke@plymouth.ac.uk::36d8195a-dd17-432d-9eb5-8702e33b0333" providerId="AD" clId="Web-{13D79BC9-4482-0197-72F9-8CE60A3D96C1}" dt="2024-01-23T08:42:41.935" v="3"/>
          <ac:spMkLst>
            <pc:docMk/>
            <pc:sldMk cId="332118334" sldId="398"/>
            <ac:spMk id="64523" creationId="{00000000-0000-0000-0000-000000000000}"/>
          </ac:spMkLst>
        </pc:spChg>
        <pc:spChg chg="mod">
          <ac:chgData name="Nathan Clarke" userId="S::n.clarke@plymouth.ac.uk::36d8195a-dd17-432d-9eb5-8702e33b0333" providerId="AD" clId="Web-{13D79BC9-4482-0197-72F9-8CE60A3D96C1}" dt="2024-01-23T08:42:56.623" v="4"/>
          <ac:spMkLst>
            <pc:docMk/>
            <pc:sldMk cId="332118334" sldId="398"/>
            <ac:spMk id="177167" creationId="{00000000-0000-0000-0000-000000000000}"/>
          </ac:spMkLst>
        </pc:spChg>
      </pc:sldChg>
    </pc:docChg>
  </pc:docChgLst>
  <pc:docChgLst>
    <pc:chgData name="Vivian Hocking" userId="afd9d168-4b4d-402e-92a3-e54ab0f30632" providerId="ADAL" clId="{646A7C88-9427-4276-A6D7-06D186184DF1}"/>
    <pc:docChg chg="delSld modSld">
      <pc:chgData name="Vivian Hocking" userId="afd9d168-4b4d-402e-92a3-e54ab0f30632" providerId="ADAL" clId="{646A7C88-9427-4276-A6D7-06D186184DF1}" dt="2024-01-31T12:28:03.931" v="6"/>
      <pc:docMkLst>
        <pc:docMk/>
      </pc:docMkLst>
      <pc:sldChg chg="modTransition modAnim">
        <pc:chgData name="Vivian Hocking" userId="afd9d168-4b4d-402e-92a3-e54ab0f30632" providerId="ADAL" clId="{646A7C88-9427-4276-A6D7-06D186184DF1}" dt="2024-01-31T12:27:44.401" v="3"/>
        <pc:sldMkLst>
          <pc:docMk/>
          <pc:sldMk cId="4291573711" sldId="269"/>
        </pc:sldMkLst>
      </pc:sldChg>
      <pc:sldChg chg="modTransition modAnim">
        <pc:chgData name="Vivian Hocking" userId="afd9d168-4b4d-402e-92a3-e54ab0f30632" providerId="ADAL" clId="{646A7C88-9427-4276-A6D7-06D186184DF1}" dt="2024-01-31T12:28:03.931" v="6"/>
        <pc:sldMkLst>
          <pc:docMk/>
          <pc:sldMk cId="332118334" sldId="398"/>
        </pc:sldMkLst>
      </pc:sldChg>
      <pc:sldChg chg="del">
        <pc:chgData name="Vivian Hocking" userId="afd9d168-4b4d-402e-92a3-e54ab0f30632" providerId="ADAL" clId="{646A7C88-9427-4276-A6D7-06D186184DF1}" dt="2024-01-31T12:27:20.606" v="1" actId="47"/>
        <pc:sldMkLst>
          <pc:docMk/>
          <pc:sldMk cId="1198888933" sldId="454"/>
        </pc:sldMkLst>
      </pc:sldChg>
      <pc:sldChg chg="del">
        <pc:chgData name="Vivian Hocking" userId="afd9d168-4b4d-402e-92a3-e54ab0f30632" providerId="ADAL" clId="{646A7C88-9427-4276-A6D7-06D186184DF1}" dt="2024-01-31T12:27:14.918" v="0" actId="47"/>
        <pc:sldMkLst>
          <pc:docMk/>
          <pc:sldMk cId="46444518" sldId="467"/>
        </pc:sldMkLst>
      </pc:sldChg>
    </pc:docChg>
  </pc:docChgLst>
  <pc:docChgLst>
    <pc:chgData name="Vivian Hocking" userId="afd9d168-4b4d-402e-92a3-e54ab0f30632" providerId="ADAL" clId="{95DC1D61-E342-4A30-981C-5256CC993C31}"/>
    <pc:docChg chg="undo custSel modSld">
      <pc:chgData name="Vivian Hocking" userId="afd9d168-4b4d-402e-92a3-e54ab0f30632" providerId="ADAL" clId="{95DC1D61-E342-4A30-981C-5256CC993C31}" dt="2024-01-29T12:41:33.184" v="161"/>
      <pc:docMkLst>
        <pc:docMk/>
      </pc:docMkLst>
      <pc:sldChg chg="addSp modSp">
        <pc:chgData name="Vivian Hocking" userId="afd9d168-4b4d-402e-92a3-e54ab0f30632" providerId="ADAL" clId="{95DC1D61-E342-4A30-981C-5256CC993C31}" dt="2024-01-29T12:41:33.184" v="161"/>
        <pc:sldMkLst>
          <pc:docMk/>
          <pc:sldMk cId="1461858914" sldId="257"/>
        </pc:sldMkLst>
        <pc:picChg chg="add mod">
          <ac:chgData name="Vivian Hocking" userId="afd9d168-4b4d-402e-92a3-e54ab0f30632" providerId="ADAL" clId="{95DC1D61-E342-4A30-981C-5256CC993C31}" dt="2024-01-29T12:41:33.184" v="161"/>
          <ac:picMkLst>
            <pc:docMk/>
            <pc:sldMk cId="1461858914" sldId="257"/>
            <ac:picMk id="3" creationId="{5A27888F-1112-C4F5-AEA5-861BE9202723}"/>
          </ac:picMkLst>
        </pc:picChg>
      </pc:sldChg>
      <pc:sldChg chg="addSp delSp modSp mod">
        <pc:chgData name="Vivian Hocking" userId="afd9d168-4b4d-402e-92a3-e54ab0f30632" providerId="ADAL" clId="{95DC1D61-E342-4A30-981C-5256CC993C31}" dt="2024-01-19T10:03:55.311" v="55"/>
        <pc:sldMkLst>
          <pc:docMk/>
          <pc:sldMk cId="4291573711" sldId="269"/>
        </pc:sldMkLst>
        <pc:spChg chg="add mod">
          <ac:chgData name="Vivian Hocking" userId="afd9d168-4b4d-402e-92a3-e54ab0f30632" providerId="ADAL" clId="{95DC1D61-E342-4A30-981C-5256CC993C31}" dt="2024-01-19T10:02:31.937" v="23" actId="20577"/>
          <ac:spMkLst>
            <pc:docMk/>
            <pc:sldMk cId="4291573711" sldId="269"/>
            <ac:spMk id="2" creationId="{D5321E69-5B44-F0ED-CE5E-A5257A41B795}"/>
          </ac:spMkLst>
        </pc:spChg>
        <pc:spChg chg="add del mod">
          <ac:chgData name="Vivian Hocking" userId="afd9d168-4b4d-402e-92a3-e54ab0f30632" providerId="ADAL" clId="{95DC1D61-E342-4A30-981C-5256CC993C31}" dt="2024-01-19T10:02:38.604" v="25" actId="478"/>
          <ac:spMkLst>
            <pc:docMk/>
            <pc:sldMk cId="4291573711" sldId="269"/>
            <ac:spMk id="4" creationId="{E744735F-96F4-197A-A663-4BF9DDC27696}"/>
          </ac:spMkLst>
        </pc:spChg>
        <pc:spChg chg="del mod">
          <ac:chgData name="Vivian Hocking" userId="afd9d168-4b4d-402e-92a3-e54ab0f30632" providerId="ADAL" clId="{95DC1D61-E342-4A30-981C-5256CC993C31}" dt="2024-01-19T10:02:35.893" v="24" actId="478"/>
          <ac:spMkLst>
            <pc:docMk/>
            <pc:sldMk cId="4291573711" sldId="269"/>
            <ac:spMk id="297"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298"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299"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00"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01"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02"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03"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04"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05"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06"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07"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08"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09"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10"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11"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12"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13"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14"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15"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16"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17"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18"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19"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20"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21"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22"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23"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24"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25"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26"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27"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28"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29"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30"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31"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32"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33"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34" creationId="{00000000-0000-0000-0000-000000000000}"/>
          </ac:spMkLst>
        </pc:spChg>
        <pc:spChg chg="mod">
          <ac:chgData name="Vivian Hocking" userId="afd9d168-4b4d-402e-92a3-e54ab0f30632" providerId="ADAL" clId="{95DC1D61-E342-4A30-981C-5256CC993C31}" dt="2024-01-19T10:02:53.012" v="26" actId="1076"/>
          <ac:spMkLst>
            <pc:docMk/>
            <pc:sldMk cId="4291573711" sldId="269"/>
            <ac:spMk id="335" creationId="{00000000-0000-0000-0000-000000000000}"/>
          </ac:spMkLst>
        </pc:spChg>
        <pc:picChg chg="add mod">
          <ac:chgData name="Vivian Hocking" userId="afd9d168-4b4d-402e-92a3-e54ab0f30632" providerId="ADAL" clId="{95DC1D61-E342-4A30-981C-5256CC993C31}" dt="2024-01-19T10:03:55.311" v="55"/>
          <ac:picMkLst>
            <pc:docMk/>
            <pc:sldMk cId="4291573711" sldId="269"/>
            <ac:picMk id="5" creationId="{1DD8CB43-7EC1-B768-D0BE-E1EFE6CAF4FF}"/>
          </ac:picMkLst>
        </pc:picChg>
      </pc:sldChg>
      <pc:sldChg chg="addSp delSp modSp mod">
        <pc:chgData name="Vivian Hocking" userId="afd9d168-4b4d-402e-92a3-e54ab0f30632" providerId="ADAL" clId="{95DC1D61-E342-4A30-981C-5256CC993C31}" dt="2024-01-19T10:08:58.226" v="160" actId="1076"/>
        <pc:sldMkLst>
          <pc:docMk/>
          <pc:sldMk cId="332118334" sldId="398"/>
        </pc:sldMkLst>
        <pc:spChg chg="add mod">
          <ac:chgData name="Vivian Hocking" userId="afd9d168-4b4d-402e-92a3-e54ab0f30632" providerId="ADAL" clId="{95DC1D61-E342-4A30-981C-5256CC993C31}" dt="2024-01-19T10:03:11.499" v="50" actId="20577"/>
          <ac:spMkLst>
            <pc:docMk/>
            <pc:sldMk cId="332118334" sldId="398"/>
            <ac:spMk id="2" creationId="{66C85371-3567-826C-8E40-0BE7A63696E8}"/>
          </ac:spMkLst>
        </pc:spChg>
        <pc:spChg chg="add del mod">
          <ac:chgData name="Vivian Hocking" userId="afd9d168-4b4d-402e-92a3-e54ab0f30632" providerId="ADAL" clId="{95DC1D61-E342-4A30-981C-5256CC993C31}" dt="2024-01-19T10:03:17.361" v="52" actId="478"/>
          <ac:spMkLst>
            <pc:docMk/>
            <pc:sldMk cId="332118334" sldId="398"/>
            <ac:spMk id="4" creationId="{0C747CFA-DE3D-3C2C-E769-B9297DF10DAC}"/>
          </ac:spMkLst>
        </pc:spChg>
        <pc:spChg chg="del mod">
          <ac:chgData name="Vivian Hocking" userId="afd9d168-4b4d-402e-92a3-e54ab0f30632" providerId="ADAL" clId="{95DC1D61-E342-4A30-981C-5256CC993C31}" dt="2024-01-19T10:03:15.196" v="51" actId="478"/>
          <ac:spMkLst>
            <pc:docMk/>
            <pc:sldMk cId="332118334" sldId="398"/>
            <ac:spMk id="64513" creationId="{00000000-0000-0000-0000-000000000000}"/>
          </ac:spMkLst>
        </pc:spChg>
        <pc:spChg chg="mod">
          <ac:chgData name="Vivian Hocking" userId="afd9d168-4b4d-402e-92a3-e54ab0f30632" providerId="ADAL" clId="{95DC1D61-E342-4A30-981C-5256CC993C31}" dt="2024-01-19T10:08:43.403" v="156" actId="1037"/>
          <ac:spMkLst>
            <pc:docMk/>
            <pc:sldMk cId="332118334" sldId="398"/>
            <ac:spMk id="64514" creationId="{00000000-0000-0000-0000-000000000000}"/>
          </ac:spMkLst>
        </pc:spChg>
        <pc:spChg chg="mod">
          <ac:chgData name="Vivian Hocking" userId="afd9d168-4b4d-402e-92a3-e54ab0f30632" providerId="ADAL" clId="{95DC1D61-E342-4A30-981C-5256CC993C31}" dt="2024-01-19T10:08:43.403" v="156" actId="1037"/>
          <ac:spMkLst>
            <pc:docMk/>
            <pc:sldMk cId="332118334" sldId="398"/>
            <ac:spMk id="64515" creationId="{00000000-0000-0000-0000-000000000000}"/>
          </ac:spMkLst>
        </pc:spChg>
        <pc:spChg chg="mod">
          <ac:chgData name="Vivian Hocking" userId="afd9d168-4b4d-402e-92a3-e54ab0f30632" providerId="ADAL" clId="{95DC1D61-E342-4A30-981C-5256CC993C31}" dt="2024-01-19T10:08:43.403" v="156" actId="1037"/>
          <ac:spMkLst>
            <pc:docMk/>
            <pc:sldMk cId="332118334" sldId="398"/>
            <ac:spMk id="64516" creationId="{00000000-0000-0000-0000-000000000000}"/>
          </ac:spMkLst>
        </pc:spChg>
        <pc:spChg chg="mod">
          <ac:chgData name="Vivian Hocking" userId="afd9d168-4b4d-402e-92a3-e54ab0f30632" providerId="ADAL" clId="{95DC1D61-E342-4A30-981C-5256CC993C31}" dt="2024-01-19T10:08:43.403" v="156" actId="1037"/>
          <ac:spMkLst>
            <pc:docMk/>
            <pc:sldMk cId="332118334" sldId="398"/>
            <ac:spMk id="64517" creationId="{00000000-0000-0000-0000-000000000000}"/>
          </ac:spMkLst>
        </pc:spChg>
        <pc:spChg chg="mod">
          <ac:chgData name="Vivian Hocking" userId="afd9d168-4b4d-402e-92a3-e54ab0f30632" providerId="ADAL" clId="{95DC1D61-E342-4A30-981C-5256CC993C31}" dt="2024-01-19T10:08:43.403" v="156" actId="1037"/>
          <ac:spMkLst>
            <pc:docMk/>
            <pc:sldMk cId="332118334" sldId="398"/>
            <ac:spMk id="64518" creationId="{00000000-0000-0000-0000-000000000000}"/>
          </ac:spMkLst>
        </pc:spChg>
        <pc:spChg chg="mod">
          <ac:chgData name="Vivian Hocking" userId="afd9d168-4b4d-402e-92a3-e54ab0f30632" providerId="ADAL" clId="{95DC1D61-E342-4A30-981C-5256CC993C31}" dt="2024-01-19T10:08:43.403" v="156" actId="1037"/>
          <ac:spMkLst>
            <pc:docMk/>
            <pc:sldMk cId="332118334" sldId="398"/>
            <ac:spMk id="64522" creationId="{00000000-0000-0000-0000-000000000000}"/>
          </ac:spMkLst>
        </pc:spChg>
        <pc:spChg chg="mod">
          <ac:chgData name="Vivian Hocking" userId="afd9d168-4b4d-402e-92a3-e54ab0f30632" providerId="ADAL" clId="{95DC1D61-E342-4A30-981C-5256CC993C31}" dt="2024-01-19T10:08:43.403" v="156" actId="1037"/>
          <ac:spMkLst>
            <pc:docMk/>
            <pc:sldMk cId="332118334" sldId="398"/>
            <ac:spMk id="64523" creationId="{00000000-0000-0000-0000-000000000000}"/>
          </ac:spMkLst>
        </pc:spChg>
        <pc:spChg chg="mod">
          <ac:chgData name="Vivian Hocking" userId="afd9d168-4b4d-402e-92a3-e54ab0f30632" providerId="ADAL" clId="{95DC1D61-E342-4A30-981C-5256CC993C31}" dt="2024-01-19T10:08:43.403" v="156" actId="1037"/>
          <ac:spMkLst>
            <pc:docMk/>
            <pc:sldMk cId="332118334" sldId="398"/>
            <ac:spMk id="64527" creationId="{00000000-0000-0000-0000-000000000000}"/>
          </ac:spMkLst>
        </pc:spChg>
        <pc:spChg chg="mod">
          <ac:chgData name="Vivian Hocking" userId="afd9d168-4b4d-402e-92a3-e54ab0f30632" providerId="ADAL" clId="{95DC1D61-E342-4A30-981C-5256CC993C31}" dt="2024-01-19T10:08:43.403" v="156" actId="1037"/>
          <ac:spMkLst>
            <pc:docMk/>
            <pc:sldMk cId="332118334" sldId="398"/>
            <ac:spMk id="64528" creationId="{00000000-0000-0000-0000-000000000000}"/>
          </ac:spMkLst>
        </pc:spChg>
        <pc:spChg chg="mod">
          <ac:chgData name="Vivian Hocking" userId="afd9d168-4b4d-402e-92a3-e54ab0f30632" providerId="ADAL" clId="{95DC1D61-E342-4A30-981C-5256CC993C31}" dt="2024-01-19T10:08:43.403" v="156" actId="1037"/>
          <ac:spMkLst>
            <pc:docMk/>
            <pc:sldMk cId="332118334" sldId="398"/>
            <ac:spMk id="64529" creationId="{00000000-0000-0000-0000-000000000000}"/>
          </ac:spMkLst>
        </pc:spChg>
        <pc:spChg chg="mod">
          <ac:chgData name="Vivian Hocking" userId="afd9d168-4b4d-402e-92a3-e54ab0f30632" providerId="ADAL" clId="{95DC1D61-E342-4A30-981C-5256CC993C31}" dt="2024-01-19T10:08:43.403" v="156" actId="1037"/>
          <ac:spMkLst>
            <pc:docMk/>
            <pc:sldMk cId="332118334" sldId="398"/>
            <ac:spMk id="177160" creationId="{00000000-0000-0000-0000-000000000000}"/>
          </ac:spMkLst>
        </pc:spChg>
        <pc:spChg chg="mod">
          <ac:chgData name="Vivian Hocking" userId="afd9d168-4b4d-402e-92a3-e54ab0f30632" providerId="ADAL" clId="{95DC1D61-E342-4A30-981C-5256CC993C31}" dt="2024-01-19T10:08:43.403" v="156" actId="1037"/>
          <ac:spMkLst>
            <pc:docMk/>
            <pc:sldMk cId="332118334" sldId="398"/>
            <ac:spMk id="177161" creationId="{00000000-0000-0000-0000-000000000000}"/>
          </ac:spMkLst>
        </pc:spChg>
        <pc:spChg chg="mod">
          <ac:chgData name="Vivian Hocking" userId="afd9d168-4b4d-402e-92a3-e54ab0f30632" providerId="ADAL" clId="{95DC1D61-E342-4A30-981C-5256CC993C31}" dt="2024-01-19T10:08:43.403" v="156" actId="1037"/>
          <ac:spMkLst>
            <pc:docMk/>
            <pc:sldMk cId="332118334" sldId="398"/>
            <ac:spMk id="177162" creationId="{00000000-0000-0000-0000-000000000000}"/>
          </ac:spMkLst>
        </pc:spChg>
        <pc:spChg chg="mod">
          <ac:chgData name="Vivian Hocking" userId="afd9d168-4b4d-402e-92a3-e54ab0f30632" providerId="ADAL" clId="{95DC1D61-E342-4A30-981C-5256CC993C31}" dt="2024-01-19T10:08:43.403" v="156" actId="1037"/>
          <ac:spMkLst>
            <pc:docMk/>
            <pc:sldMk cId="332118334" sldId="398"/>
            <ac:spMk id="177165" creationId="{00000000-0000-0000-0000-000000000000}"/>
          </ac:spMkLst>
        </pc:spChg>
        <pc:spChg chg="mod">
          <ac:chgData name="Vivian Hocking" userId="afd9d168-4b4d-402e-92a3-e54ab0f30632" providerId="ADAL" clId="{95DC1D61-E342-4A30-981C-5256CC993C31}" dt="2024-01-19T10:08:43.403" v="156" actId="1037"/>
          <ac:spMkLst>
            <pc:docMk/>
            <pc:sldMk cId="332118334" sldId="398"/>
            <ac:spMk id="177166" creationId="{00000000-0000-0000-0000-000000000000}"/>
          </ac:spMkLst>
        </pc:spChg>
        <pc:spChg chg="mod">
          <ac:chgData name="Vivian Hocking" userId="afd9d168-4b4d-402e-92a3-e54ab0f30632" providerId="ADAL" clId="{95DC1D61-E342-4A30-981C-5256CC993C31}" dt="2024-01-19T10:08:43.403" v="156" actId="1037"/>
          <ac:spMkLst>
            <pc:docMk/>
            <pc:sldMk cId="332118334" sldId="398"/>
            <ac:spMk id="177167" creationId="{00000000-0000-0000-0000-000000000000}"/>
          </ac:spMkLst>
        </pc:spChg>
        <pc:picChg chg="add mod">
          <ac:chgData name="Vivian Hocking" userId="afd9d168-4b4d-402e-92a3-e54ab0f30632" providerId="ADAL" clId="{95DC1D61-E342-4A30-981C-5256CC993C31}" dt="2024-01-19T10:08:58.226" v="160" actId="1076"/>
          <ac:picMkLst>
            <pc:docMk/>
            <pc:sldMk cId="332118334" sldId="398"/>
            <ac:picMk id="3" creationId="{948C3798-7B08-86EE-8865-7970C4A25182}"/>
          </ac:picMkLst>
        </pc:picChg>
        <pc:picChg chg="add del mod modCrop">
          <ac:chgData name="Vivian Hocking" userId="afd9d168-4b4d-402e-92a3-e54ab0f30632" providerId="ADAL" clId="{95DC1D61-E342-4A30-981C-5256CC993C31}" dt="2024-01-19T10:08:56.748" v="159" actId="478"/>
          <ac:picMkLst>
            <pc:docMk/>
            <pc:sldMk cId="332118334" sldId="398"/>
            <ac:picMk id="5" creationId="{2D2A5DD7-0085-3232-7980-CF0E9CB5EAF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BBB0F8-3DE1-4238-BF8D-8C67395D88B4}" type="datetimeFigureOut">
              <a:rPr lang="en-GB" smtClean="0"/>
              <a:t>31/01/2024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FC1FC7-B355-4A64-B0AE-58B30B1E6445}" type="slidenum">
              <a:rPr lang="en-GB" smtClean="0"/>
              <a:t>‹#›</a:t>
            </a:fld>
            <a:endParaRPr lang="en-GB" dirty="0"/>
          </a:p>
        </p:txBody>
      </p:sp>
    </p:spTree>
    <p:extLst>
      <p:ext uri="{BB962C8B-B14F-4D97-AF65-F5344CB8AC3E}">
        <p14:creationId xmlns:p14="http://schemas.microsoft.com/office/powerpoint/2010/main" val="3546463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9424E20-1573-2443-BA4F-3E0C57E9D3E7}" type="slidenum">
              <a:rPr lang="en-US" smtClean="0"/>
              <a:t>2</a:t>
            </a:fld>
            <a:endParaRPr lang="en-US" dirty="0"/>
          </a:p>
        </p:txBody>
      </p:sp>
    </p:spTree>
    <p:extLst>
      <p:ext uri="{BB962C8B-B14F-4D97-AF65-F5344CB8AC3E}">
        <p14:creationId xmlns:p14="http://schemas.microsoft.com/office/powerpoint/2010/main" val="1092539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24E20-1573-2443-BA4F-3E0C57E9D3E7}" type="slidenum">
              <a:rPr lang="en-US" smtClean="0"/>
              <a:t>10</a:t>
            </a:fld>
            <a:endParaRPr lang="en-US" dirty="0"/>
          </a:p>
        </p:txBody>
      </p:sp>
    </p:spTree>
    <p:extLst>
      <p:ext uri="{BB962C8B-B14F-4D97-AF65-F5344CB8AC3E}">
        <p14:creationId xmlns:p14="http://schemas.microsoft.com/office/powerpoint/2010/main" val="2717156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Helvetica Neue"/>
              </a:rPr>
              <a:t>Discuss: Usability of the three approaches? Preferences towards one over another? Draw through the characteristics/attributes of usability, acceptance and collectability. Discuss how particular modalities are often linked to  particular applications.</a:t>
            </a:r>
            <a:endParaRPr lang="en-US" dirty="0"/>
          </a:p>
        </p:txBody>
      </p:sp>
      <p:sp>
        <p:nvSpPr>
          <p:cNvPr id="4" name="Slide Number Placeholder 3"/>
          <p:cNvSpPr>
            <a:spLocks noGrp="1"/>
          </p:cNvSpPr>
          <p:nvPr>
            <p:ph type="sldNum" sz="quarter" idx="10"/>
          </p:nvPr>
        </p:nvSpPr>
        <p:spPr/>
        <p:txBody>
          <a:bodyPr/>
          <a:lstStyle/>
          <a:p>
            <a:fld id="{69424E20-1573-2443-BA4F-3E0C57E9D3E7}" type="slidenum">
              <a:rPr lang="en-US" smtClean="0"/>
              <a:t>11</a:t>
            </a:fld>
            <a:endParaRPr lang="en-US" dirty="0"/>
          </a:p>
        </p:txBody>
      </p:sp>
    </p:spTree>
    <p:extLst>
      <p:ext uri="{BB962C8B-B14F-4D97-AF65-F5344CB8AC3E}">
        <p14:creationId xmlns:p14="http://schemas.microsoft.com/office/powerpoint/2010/main" val="2030126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24E20-1573-2443-BA4F-3E0C57E9D3E7}" type="slidenum">
              <a:rPr lang="en-US" smtClean="0"/>
              <a:t>14</a:t>
            </a:fld>
            <a:endParaRPr lang="en-US" dirty="0"/>
          </a:p>
        </p:txBody>
      </p:sp>
    </p:spTree>
    <p:extLst>
      <p:ext uri="{BB962C8B-B14F-4D97-AF65-F5344CB8AC3E}">
        <p14:creationId xmlns:p14="http://schemas.microsoft.com/office/powerpoint/2010/main" val="2793827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FC1FC7-B355-4A64-B0AE-58B30B1E6445}" type="slidenum">
              <a:rPr lang="en-GB" smtClean="0"/>
              <a:t>16</a:t>
            </a:fld>
            <a:endParaRPr lang="en-GB" dirty="0"/>
          </a:p>
        </p:txBody>
      </p:sp>
    </p:spTree>
    <p:extLst>
      <p:ext uri="{BB962C8B-B14F-4D97-AF65-F5344CB8AC3E}">
        <p14:creationId xmlns:p14="http://schemas.microsoft.com/office/powerpoint/2010/main" val="424696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24E20-1573-2443-BA4F-3E0C57E9D3E7}" type="slidenum">
              <a:rPr lang="en-US" smtClean="0"/>
              <a:t>18</a:t>
            </a:fld>
            <a:endParaRPr lang="en-US" dirty="0"/>
          </a:p>
        </p:txBody>
      </p:sp>
    </p:spTree>
    <p:extLst>
      <p:ext uri="{BB962C8B-B14F-4D97-AF65-F5344CB8AC3E}">
        <p14:creationId xmlns:p14="http://schemas.microsoft.com/office/powerpoint/2010/main" val="326261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24E20-1573-2443-BA4F-3E0C57E9D3E7}" type="slidenum">
              <a:rPr lang="en-US" smtClean="0"/>
              <a:t>19</a:t>
            </a:fld>
            <a:endParaRPr lang="en-US" dirty="0"/>
          </a:p>
        </p:txBody>
      </p:sp>
    </p:spTree>
    <p:extLst>
      <p:ext uri="{BB962C8B-B14F-4D97-AF65-F5344CB8AC3E}">
        <p14:creationId xmlns:p14="http://schemas.microsoft.com/office/powerpoint/2010/main" val="2219367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24E20-1573-2443-BA4F-3E0C57E9D3E7}" type="slidenum">
              <a:rPr lang="en-US" smtClean="0"/>
              <a:t>22</a:t>
            </a:fld>
            <a:endParaRPr lang="en-US" dirty="0"/>
          </a:p>
        </p:txBody>
      </p:sp>
    </p:spTree>
    <p:extLst>
      <p:ext uri="{BB962C8B-B14F-4D97-AF65-F5344CB8AC3E}">
        <p14:creationId xmlns:p14="http://schemas.microsoft.com/office/powerpoint/2010/main" val="1941730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BAE020-8C9E-9840-BD0E-4531656E4B0F}" type="datetimeFigureOut">
              <a:rPr lang="en-US" smtClean="0"/>
              <a:t>1/31/2024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dirty="0"/>
          </a:p>
        </p:txBody>
      </p:sp>
    </p:spTree>
    <p:extLst>
      <p:ext uri="{BB962C8B-B14F-4D97-AF65-F5344CB8AC3E}">
        <p14:creationId xmlns:p14="http://schemas.microsoft.com/office/powerpoint/2010/main" val="1835847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dirty="0"/>
          </a:p>
        </p:txBody>
      </p:sp>
    </p:spTree>
    <p:extLst>
      <p:ext uri="{BB962C8B-B14F-4D97-AF65-F5344CB8AC3E}">
        <p14:creationId xmlns:p14="http://schemas.microsoft.com/office/powerpoint/2010/main" val="161439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3855903" y="6356350"/>
            <a:ext cx="2215311" cy="365125"/>
          </a:xfrm>
        </p:spPr>
        <p:txBody>
          <a:bodyPr/>
          <a:lstStyle/>
          <a:p>
            <a:fld id="{F5BAE020-8C9E-9840-BD0E-4531656E4B0F}" type="datetimeFigureOut">
              <a:rPr lang="en-US" smtClean="0"/>
              <a:t>1/31/2024</a:t>
            </a:fld>
            <a:endParaRPr lang="en-US" dirty="0"/>
          </a:p>
        </p:txBody>
      </p:sp>
      <p:sp>
        <p:nvSpPr>
          <p:cNvPr id="5" name="Footer Placeholder 4"/>
          <p:cNvSpPr>
            <a:spLocks noGrp="1"/>
          </p:cNvSpPr>
          <p:nvPr>
            <p:ph type="ftr" sz="quarter" idx="11"/>
          </p:nvPr>
        </p:nvSpPr>
        <p:spPr>
          <a:xfrm>
            <a:off x="6208926" y="6356350"/>
            <a:ext cx="4114800" cy="365125"/>
          </a:xfrm>
        </p:spPr>
        <p:txBody>
          <a:bodyPr/>
          <a:lstStyle/>
          <a:p>
            <a:endParaRPr lang="en-US" dirty="0"/>
          </a:p>
        </p:txBody>
      </p:sp>
      <p:sp>
        <p:nvSpPr>
          <p:cNvPr id="6" name="Slide Number Placeholder 5"/>
          <p:cNvSpPr>
            <a:spLocks noGrp="1"/>
          </p:cNvSpPr>
          <p:nvPr>
            <p:ph type="sldNum" sz="quarter" idx="12"/>
          </p:nvPr>
        </p:nvSpPr>
        <p:spPr>
          <a:xfrm>
            <a:off x="10466027" y="6356350"/>
            <a:ext cx="1438619" cy="365125"/>
          </a:xfrm>
        </p:spPr>
        <p:txBody>
          <a:bodyPr/>
          <a:lstStyle/>
          <a:p>
            <a:fld id="{E7DC5E60-82C3-FA40-995A-CD8F83A68BCB}" type="slidenum">
              <a:rPr lang="en-US" smtClean="0"/>
              <a:t>‹#›</a:t>
            </a:fld>
            <a:endParaRPr lang="en-US" dirty="0"/>
          </a:p>
        </p:txBody>
      </p:sp>
    </p:spTree>
    <p:extLst>
      <p:ext uri="{BB962C8B-B14F-4D97-AF65-F5344CB8AC3E}">
        <p14:creationId xmlns:p14="http://schemas.microsoft.com/office/powerpoint/2010/main" val="1781126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1242"/>
          <p:cNvSpPr>
            <a:spLocks noGrp="1" noChangeArrowheads="1"/>
          </p:cNvSpPr>
          <p:nvPr>
            <p:ph type="sldNum" sz="quarter" idx="10"/>
          </p:nvPr>
        </p:nvSpPr>
        <p:spPr>
          <a:xfrm>
            <a:off x="8737600" y="6243638"/>
            <a:ext cx="2844800" cy="457200"/>
          </a:xfrm>
          <a:prstGeom prst="rect">
            <a:avLst/>
          </a:prstGeom>
        </p:spPr>
        <p:txBody>
          <a:bodyPr/>
          <a:lstStyle>
            <a:lvl1pPr>
              <a:defRPr/>
            </a:lvl1pPr>
          </a:lstStyle>
          <a:p>
            <a:pPr>
              <a:defRPr/>
            </a:pPr>
            <a:fld id="{86DA4472-4747-0641-B781-F06B4E76B07B}" type="slidenum">
              <a:rPr lang="en-GB"/>
              <a:pPr>
                <a:defRPr/>
              </a:pPr>
              <a:t>‹#›</a:t>
            </a:fld>
            <a:endParaRPr lang="en-GB"/>
          </a:p>
        </p:txBody>
      </p:sp>
      <p:sp>
        <p:nvSpPr>
          <p:cNvPr id="4" name="Rectangle 1243"/>
          <p:cNvSpPr>
            <a:spLocks noGrp="1" noChangeArrowheads="1"/>
          </p:cNvSpPr>
          <p:nvPr>
            <p:ph type="dt" sz="half" idx="11"/>
          </p:nvPr>
        </p:nvSpPr>
        <p:spPr>
          <a:xfrm>
            <a:off x="609600" y="6243638"/>
            <a:ext cx="2844800" cy="457200"/>
          </a:xfrm>
          <a:prstGeom prst="rect">
            <a:avLst/>
          </a:prstGeom>
        </p:spPr>
        <p:txBody>
          <a:bodyPr/>
          <a:lstStyle>
            <a:lvl1pPr>
              <a:defRPr/>
            </a:lvl1pPr>
          </a:lstStyle>
          <a:p>
            <a:pPr>
              <a:defRPr/>
            </a:pPr>
            <a:endParaRPr lang="en-GB"/>
          </a:p>
        </p:txBody>
      </p:sp>
      <p:sp>
        <p:nvSpPr>
          <p:cNvPr id="5" name="Rectangle 1244"/>
          <p:cNvSpPr>
            <a:spLocks noGrp="1" noChangeArrowheads="1"/>
          </p:cNvSpPr>
          <p:nvPr>
            <p:ph type="ftr" sz="quarter" idx="12"/>
          </p:nvPr>
        </p:nvSpPr>
        <p:spPr>
          <a:xfrm>
            <a:off x="4165600" y="6243638"/>
            <a:ext cx="3860800" cy="457200"/>
          </a:xfrm>
          <a:prstGeom prst="rect">
            <a:avLst/>
          </a:prstGeom>
        </p:spPr>
        <p:txBody>
          <a:bodyPr/>
          <a:lstStyle>
            <a:lvl1pPr>
              <a:defRPr/>
            </a:lvl1pPr>
          </a:lstStyle>
          <a:p>
            <a:pPr>
              <a:defRPr/>
            </a:pPr>
            <a:endParaRPr lang="en-GB"/>
          </a:p>
        </p:txBody>
      </p:sp>
    </p:spTree>
    <p:extLst>
      <p:ext uri="{BB962C8B-B14F-4D97-AF65-F5344CB8AC3E}">
        <p14:creationId xmlns:p14="http://schemas.microsoft.com/office/powerpoint/2010/main" val="1557980060"/>
      </p:ext>
    </p:extLst>
  </p:cSld>
  <p:clrMapOvr>
    <a:masterClrMapping/>
  </p:clrMapOvr>
  <p:transition>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88325651"/>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439798" y="6356349"/>
            <a:ext cx="183216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BAE020-8C9E-9840-BD0E-4531656E4B0F}" type="datetimeFigureOut">
              <a:rPr lang="en-US" smtClean="0"/>
              <a:t>1/31/2024</a:t>
            </a:fld>
            <a:endParaRPr lang="en-US" dirty="0"/>
          </a:p>
        </p:txBody>
      </p:sp>
      <p:sp>
        <p:nvSpPr>
          <p:cNvPr id="5" name="Footer Placeholder 4"/>
          <p:cNvSpPr>
            <a:spLocks noGrp="1"/>
          </p:cNvSpPr>
          <p:nvPr>
            <p:ph type="ftr" sz="quarter" idx="3"/>
          </p:nvPr>
        </p:nvSpPr>
        <p:spPr>
          <a:xfrm>
            <a:off x="6374176" y="635753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87210" y="6356350"/>
            <a:ext cx="76659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C5E60-82C3-FA40-995A-CD8F83A68BCB}" type="slidenum">
              <a:rPr lang="en-US" smtClean="0"/>
              <a:t>‹#›</a:t>
            </a:fld>
            <a:endParaRPr lang="en-US" dirty="0"/>
          </a:p>
        </p:txBody>
      </p:sp>
    </p:spTree>
    <p:extLst>
      <p:ext uri="{BB962C8B-B14F-4D97-AF65-F5344CB8AC3E}">
        <p14:creationId xmlns:p14="http://schemas.microsoft.com/office/powerpoint/2010/main" val="456511734"/>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49" r:id="rId3"/>
    <p:sldLayoutId id="2147483652" r:id="rId4"/>
    <p:sldLayoutId id="2147483653" r:id="rId5"/>
  </p:sldLayoutIdLst>
  <p:txStyles>
    <p:titleStyle>
      <a:lvl1pPr algn="l" defTabSz="914400" rtl="0" eaLnBrk="1" latinLnBrk="0" hangingPunct="1">
        <a:lnSpc>
          <a:spcPct val="90000"/>
        </a:lnSpc>
        <a:spcBef>
          <a:spcPct val="0"/>
        </a:spcBef>
        <a:buNone/>
        <a:defRPr sz="4400" b="0" i="0" kern="1200">
          <a:solidFill>
            <a:schemeClr val="bg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1000"/>
                    </a14:imgEffect>
                  </a14:imgLayer>
                </a14:imgProps>
              </a:ext>
            </a:extLst>
          </a:blip>
          <a:srcRect/>
          <a:stretch>
            <a:fillRect t="-12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1625" y="479426"/>
            <a:ext cx="8979877" cy="2387600"/>
          </a:xfrm>
        </p:spPr>
        <p:txBody>
          <a:bodyPr>
            <a:normAutofit/>
          </a:bodyPr>
          <a:lstStyle/>
          <a:p>
            <a:pPr algn="l"/>
            <a:r>
              <a:rPr lang="en-US" sz="5400" b="1" dirty="0">
                <a:cs typeface="Calibri Light"/>
              </a:rPr>
              <a:t>Evolving worl</a:t>
            </a:r>
            <a:r>
              <a:rPr lang="en-US" sz="5400" dirty="0">
                <a:cs typeface="Calibri Light"/>
              </a:rPr>
              <a:t>d of biometric authentication</a:t>
            </a:r>
            <a:endParaRPr lang="en-US" sz="5400" b="1" dirty="0"/>
          </a:p>
        </p:txBody>
      </p:sp>
      <p:pic>
        <p:nvPicPr>
          <p:cNvPr id="3" name="Picture 2" descr="University of Plymouth logo.">
            <a:extLst>
              <a:ext uri="{FF2B5EF4-FFF2-40B4-BE49-F238E27FC236}">
                <a16:creationId xmlns:a16="http://schemas.microsoft.com/office/drawing/2014/main" id="{5A27888F-1112-C4F5-AEA5-861BE920272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18477" y="6135630"/>
            <a:ext cx="2091035" cy="427796"/>
          </a:xfrm>
          <a:prstGeom prst="rect">
            <a:avLst/>
          </a:prstGeom>
        </p:spPr>
      </p:pic>
    </p:spTree>
    <p:extLst>
      <p:ext uri="{BB962C8B-B14F-4D97-AF65-F5344CB8AC3E}">
        <p14:creationId xmlns:p14="http://schemas.microsoft.com/office/powerpoint/2010/main" val="146185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7515F5-5E0C-2A41-8B54-6A7E018A3CEA}"/>
              </a:ext>
            </a:extLst>
          </p:cNvPr>
          <p:cNvSpPr>
            <a:spLocks noGrp="1"/>
          </p:cNvSpPr>
          <p:nvPr>
            <p:ph type="title"/>
          </p:nvPr>
        </p:nvSpPr>
        <p:spPr>
          <a:xfrm>
            <a:off x="3974841" y="552182"/>
            <a:ext cx="7378954" cy="3343135"/>
          </a:xfrm>
          <a:noFill/>
        </p:spPr>
        <p:txBody>
          <a:bodyPr vert="horz" lIns="91440" tIns="45720" rIns="91440" bIns="45720" rtlCol="0" anchor="b">
            <a:normAutofit/>
          </a:bodyPr>
          <a:lstStyle/>
          <a:p>
            <a:r>
              <a:rPr lang="en-US" sz="5200" dirty="0">
                <a:solidFill>
                  <a:schemeClr val="tx1"/>
                </a:solidFill>
                <a:latin typeface="+mj-lt"/>
                <a:ea typeface="+mj-ea"/>
                <a:cs typeface="+mj-cs"/>
              </a:rPr>
              <a:t>Activity: </a:t>
            </a:r>
            <a:br>
              <a:rPr lang="en-US" sz="5200" dirty="0">
                <a:solidFill>
                  <a:schemeClr val="tx1"/>
                </a:solidFill>
                <a:latin typeface="+mj-lt"/>
                <a:ea typeface="+mj-ea"/>
                <a:cs typeface="+mj-cs"/>
              </a:rPr>
            </a:br>
            <a:r>
              <a:rPr lang="en-US" sz="5200" dirty="0">
                <a:solidFill>
                  <a:schemeClr val="tx1"/>
                </a:solidFill>
                <a:latin typeface="+mj-lt"/>
                <a:ea typeface="+mj-ea"/>
                <a:cs typeface="+mj-cs"/>
              </a:rPr>
              <a:t>Enrolment on biometric systems</a:t>
            </a:r>
          </a:p>
        </p:txBody>
      </p:sp>
      <p:sp>
        <p:nvSpPr>
          <p:cNvPr id="5" name="Text Placeholder 4">
            <a:extLst>
              <a:ext uri="{FF2B5EF4-FFF2-40B4-BE49-F238E27FC236}">
                <a16:creationId xmlns:a16="http://schemas.microsoft.com/office/drawing/2014/main" id="{026AA3FC-7043-2E49-9CBE-D84A72810CD6}"/>
              </a:ext>
            </a:extLst>
          </p:cNvPr>
          <p:cNvSpPr>
            <a:spLocks noGrp="1"/>
          </p:cNvSpPr>
          <p:nvPr>
            <p:ph type="body" idx="1"/>
          </p:nvPr>
        </p:nvSpPr>
        <p:spPr>
          <a:xfrm>
            <a:off x="3974841" y="4067032"/>
            <a:ext cx="7378954" cy="2067068"/>
          </a:xfrm>
          <a:noFill/>
        </p:spPr>
        <p:txBody>
          <a:bodyPr vert="horz" lIns="91440" tIns="45720" rIns="91440" bIns="45720" rtlCol="0">
            <a:normAutofit/>
          </a:bodyPr>
          <a:lstStyle/>
          <a:p>
            <a:r>
              <a:rPr lang="en-US" sz="2000" dirty="0">
                <a:solidFill>
                  <a:schemeClr val="tx1"/>
                </a:solidFill>
                <a:latin typeface="+mn-lt"/>
                <a:ea typeface="+mn-ea"/>
                <a:cs typeface="+mn-cs"/>
              </a:rPr>
              <a:t>Using the biometric peripherals, have a go at enrolling on each of the systems.</a:t>
            </a:r>
          </a:p>
          <a:p>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p:txBody>
      </p:sp>
      <p:pic>
        <p:nvPicPr>
          <p:cNvPr id="2" name="Picture 1" descr="Blue 3D hologram designs">
            <a:extLst>
              <a:ext uri="{FF2B5EF4-FFF2-40B4-BE49-F238E27FC236}">
                <a16:creationId xmlns:a16="http://schemas.microsoft.com/office/drawing/2014/main" id="{4F5B06F8-7F0F-A8DD-7A06-906931A96E6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1"/>
            <a:ext cx="3866835" cy="6858000"/>
          </a:xfrm>
          <a:prstGeom prst="rect">
            <a:avLst/>
          </a:prstGeom>
        </p:spPr>
      </p:pic>
    </p:spTree>
    <p:extLst>
      <p:ext uri="{BB962C8B-B14F-4D97-AF65-F5344CB8AC3E}">
        <p14:creationId xmlns:p14="http://schemas.microsoft.com/office/powerpoint/2010/main" val="1375905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7515F5-5E0C-2A41-8B54-6A7E018A3CEA}"/>
              </a:ext>
            </a:extLst>
          </p:cNvPr>
          <p:cNvSpPr>
            <a:spLocks noGrp="1"/>
          </p:cNvSpPr>
          <p:nvPr>
            <p:ph type="title"/>
          </p:nvPr>
        </p:nvSpPr>
        <p:spPr>
          <a:xfrm>
            <a:off x="3993502" y="552182"/>
            <a:ext cx="7360293" cy="3343135"/>
          </a:xfrm>
          <a:noFill/>
        </p:spPr>
        <p:txBody>
          <a:bodyPr vert="horz" lIns="91440" tIns="45720" rIns="91440" bIns="45720" rtlCol="0" anchor="b">
            <a:normAutofit/>
          </a:bodyPr>
          <a:lstStyle/>
          <a:p>
            <a:r>
              <a:rPr lang="en-US" sz="5200" dirty="0">
                <a:solidFill>
                  <a:schemeClr val="tx1"/>
                </a:solidFill>
                <a:latin typeface="+mj-lt"/>
                <a:ea typeface="+mj-ea"/>
                <a:cs typeface="+mj-cs"/>
              </a:rPr>
              <a:t>Discuss: </a:t>
            </a:r>
            <a:br>
              <a:rPr lang="en-US" sz="5200" dirty="0">
                <a:solidFill>
                  <a:schemeClr val="tx1"/>
                </a:solidFill>
                <a:latin typeface="+mj-lt"/>
                <a:ea typeface="+mj-ea"/>
                <a:cs typeface="+mj-cs"/>
              </a:rPr>
            </a:br>
            <a:r>
              <a:rPr lang="en-US" sz="5200" dirty="0">
                <a:solidFill>
                  <a:schemeClr val="tx1"/>
                </a:solidFill>
                <a:latin typeface="+mj-lt"/>
                <a:ea typeface="+mj-ea"/>
                <a:cs typeface="+mj-cs"/>
              </a:rPr>
              <a:t>Usability and preferences</a:t>
            </a:r>
          </a:p>
        </p:txBody>
      </p:sp>
      <p:sp>
        <p:nvSpPr>
          <p:cNvPr id="5" name="Text Placeholder 4">
            <a:extLst>
              <a:ext uri="{FF2B5EF4-FFF2-40B4-BE49-F238E27FC236}">
                <a16:creationId xmlns:a16="http://schemas.microsoft.com/office/drawing/2014/main" id="{026AA3FC-7043-2E49-9CBE-D84A72810CD6}"/>
              </a:ext>
            </a:extLst>
          </p:cNvPr>
          <p:cNvSpPr>
            <a:spLocks noGrp="1"/>
          </p:cNvSpPr>
          <p:nvPr>
            <p:ph type="body" idx="1"/>
          </p:nvPr>
        </p:nvSpPr>
        <p:spPr>
          <a:xfrm>
            <a:off x="3993502" y="4067032"/>
            <a:ext cx="7360293" cy="2067068"/>
          </a:xfrm>
          <a:noFill/>
        </p:spPr>
        <p:txBody>
          <a:bodyPr vert="horz" lIns="91440" tIns="45720" rIns="91440" bIns="45720" rtlCol="0">
            <a:normAutofit/>
          </a:bodyPr>
          <a:lstStyle/>
          <a:p>
            <a:r>
              <a:rPr lang="en-US" sz="2000" dirty="0">
                <a:solidFill>
                  <a:schemeClr val="tx1"/>
                </a:solidFill>
                <a:latin typeface="+mn-lt"/>
                <a:ea typeface="+mn-ea"/>
                <a:cs typeface="+mn-cs"/>
              </a:rPr>
              <a:t>How usable do you think the three biometric options are?</a:t>
            </a:r>
          </a:p>
          <a:p>
            <a:r>
              <a:rPr lang="en-US" sz="2000" dirty="0">
                <a:solidFill>
                  <a:schemeClr val="tx1"/>
                </a:solidFill>
                <a:latin typeface="+mn-lt"/>
                <a:ea typeface="+mn-ea"/>
                <a:cs typeface="+mn-cs"/>
              </a:rPr>
              <a:t>Do you have a preference to one method in particular?</a:t>
            </a:r>
          </a:p>
          <a:p>
            <a:endParaRPr lang="en-US" sz="2000" dirty="0">
              <a:solidFill>
                <a:schemeClr val="tx1"/>
              </a:solidFill>
              <a:latin typeface="+mn-lt"/>
              <a:ea typeface="+mn-ea"/>
              <a:cs typeface="+mn-cs"/>
            </a:endParaRPr>
          </a:p>
          <a:p>
            <a:r>
              <a:rPr lang="en-US" sz="2000" dirty="0">
                <a:solidFill>
                  <a:schemeClr val="tx1"/>
                </a:solidFill>
                <a:latin typeface="+mn-lt"/>
                <a:ea typeface="+mn-ea"/>
                <a:cs typeface="+mn-cs"/>
              </a:rPr>
              <a:t>How do you think each of the modalities are used in practice?</a:t>
            </a:r>
          </a:p>
          <a:p>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p:txBody>
      </p:sp>
      <p:pic>
        <p:nvPicPr>
          <p:cNvPr id="2" name="Picture 1" descr="Blue 3D hologram designs">
            <a:extLst>
              <a:ext uri="{FF2B5EF4-FFF2-40B4-BE49-F238E27FC236}">
                <a16:creationId xmlns:a16="http://schemas.microsoft.com/office/drawing/2014/main" id="{C8D2CDCC-7E0D-FC9D-FC1B-DB74D3DA4E0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1"/>
            <a:ext cx="3866835" cy="6858000"/>
          </a:xfrm>
          <a:prstGeom prst="rect">
            <a:avLst/>
          </a:prstGeom>
        </p:spPr>
      </p:pic>
    </p:spTree>
    <p:extLst>
      <p:ext uri="{BB962C8B-B14F-4D97-AF65-F5344CB8AC3E}">
        <p14:creationId xmlns:p14="http://schemas.microsoft.com/office/powerpoint/2010/main" val="1007949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Feature vectors</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59"/>
            <a:ext cx="7194130" cy="5356841"/>
          </a:xfrm>
        </p:spPr>
        <p:txBody>
          <a:bodyPr>
            <a:normAutofit fontScale="77500" lnSpcReduction="20000"/>
          </a:bodyPr>
          <a:lstStyle/>
          <a:p>
            <a:pPr marL="0" indent="0">
              <a:lnSpc>
                <a:spcPct val="150000"/>
              </a:lnSpc>
              <a:spcBef>
                <a:spcPts val="600"/>
              </a:spcBef>
              <a:spcAft>
                <a:spcPts val="600"/>
              </a:spcAft>
              <a:buNone/>
            </a:pPr>
            <a:r>
              <a:rPr lang="en-GB" sz="2400" dirty="0"/>
              <a:t>A biometric feature vector is a representation of the unique characteristics or features from a given biometric sample.</a:t>
            </a:r>
          </a:p>
          <a:p>
            <a:pPr marL="0" indent="0">
              <a:lnSpc>
                <a:spcPct val="150000"/>
              </a:lnSpc>
              <a:spcBef>
                <a:spcPts val="600"/>
              </a:spcBef>
              <a:spcAft>
                <a:spcPts val="600"/>
              </a:spcAft>
              <a:buNone/>
            </a:pPr>
            <a:r>
              <a:rPr lang="en-GB" sz="2400" dirty="0"/>
              <a:t>Each element in a feature vector represents an aspect of the modality:</a:t>
            </a:r>
          </a:p>
          <a:p>
            <a:pPr>
              <a:lnSpc>
                <a:spcPct val="150000"/>
              </a:lnSpc>
              <a:spcBef>
                <a:spcPts val="600"/>
              </a:spcBef>
              <a:spcAft>
                <a:spcPts val="600"/>
              </a:spcAft>
            </a:pPr>
            <a:r>
              <a:rPr lang="en-GB" sz="2400" dirty="0"/>
              <a:t>The texture from a fingerprint can be measured using the ridges and bifurcations that are unique to everyone. </a:t>
            </a:r>
          </a:p>
          <a:p>
            <a:pPr>
              <a:lnSpc>
                <a:spcPct val="150000"/>
              </a:lnSpc>
              <a:spcBef>
                <a:spcPts val="600"/>
              </a:spcBef>
              <a:spcAft>
                <a:spcPts val="600"/>
              </a:spcAft>
            </a:pPr>
            <a:r>
              <a:rPr lang="en-GB" sz="2400" dirty="0"/>
              <a:t>Specific sections of the human iris can be isolated and compared using high resolution imagery.</a:t>
            </a:r>
          </a:p>
          <a:p>
            <a:pPr>
              <a:lnSpc>
                <a:spcPct val="150000"/>
              </a:lnSpc>
              <a:spcBef>
                <a:spcPts val="600"/>
              </a:spcBef>
              <a:spcAft>
                <a:spcPts val="600"/>
              </a:spcAft>
            </a:pPr>
            <a:r>
              <a:rPr lang="en-GB" sz="2400" dirty="0"/>
              <a:t>In facial recognition, an algorithm might measure the location of different facial features. E.g., The distance between an individual's eyes or the distance between their nose and mouth.</a:t>
            </a:r>
          </a:p>
          <a:p>
            <a:pPr>
              <a:lnSpc>
                <a:spcPct val="150000"/>
              </a:lnSpc>
              <a:spcBef>
                <a:spcPts val="600"/>
              </a:spcBef>
              <a:spcAft>
                <a:spcPts val="600"/>
              </a:spcAft>
            </a:pPr>
            <a:endParaRPr lang="en-GB" sz="2000" b="0" i="0" dirty="0">
              <a:effectLst/>
              <a:latin typeface="+mn-lt"/>
            </a:endParaRPr>
          </a:p>
          <a:p>
            <a:pPr marL="0" indent="0">
              <a:buNone/>
            </a:pPr>
            <a:endParaRPr lang="en-US" dirty="0"/>
          </a:p>
        </p:txBody>
      </p:sp>
      <p:pic>
        <p:nvPicPr>
          <p:cNvPr id="3" name="Picture 2" descr="A finger pointing on a tablet with green neon lights">
            <a:extLst>
              <a:ext uri="{FF2B5EF4-FFF2-40B4-BE49-F238E27FC236}">
                <a16:creationId xmlns:a16="http://schemas.microsoft.com/office/drawing/2014/main" id="{6210800C-FE6A-1D48-7D70-56BE14D6C46B}"/>
              </a:ext>
            </a:extLst>
          </p:cNvPr>
          <p:cNvPicPr>
            <a:picLocks noChangeAspect="1"/>
          </p:cNvPicPr>
          <p:nvPr/>
        </p:nvPicPr>
        <p:blipFill rotWithShape="1">
          <a:blip r:embed="rId2">
            <a:extLst>
              <a:ext uri="{28A0092B-C50C-407E-A947-70E740481C1C}">
                <a14:useLocalDpi xmlns:a14="http://schemas.microsoft.com/office/drawing/2010/main" val="0"/>
              </a:ext>
            </a:extLst>
          </a:blip>
          <a:srcRect l="10423" r="46130"/>
          <a:stretch/>
        </p:blipFill>
        <p:spPr>
          <a:xfrm>
            <a:off x="7722637" y="0"/>
            <a:ext cx="4469363" cy="6858000"/>
          </a:xfrm>
          <a:prstGeom prst="rect">
            <a:avLst/>
          </a:prstGeom>
        </p:spPr>
      </p:pic>
      <p:pic>
        <p:nvPicPr>
          <p:cNvPr id="7" name="Picture 6" descr="A fingerprint in black and white">
            <a:extLst>
              <a:ext uri="{FF2B5EF4-FFF2-40B4-BE49-F238E27FC236}">
                <a16:creationId xmlns:a16="http://schemas.microsoft.com/office/drawing/2014/main" id="{B9C1F84D-E738-4E3A-1785-130CD23EED1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722636" y="0"/>
            <a:ext cx="4469364" cy="6858000"/>
          </a:xfrm>
          <a:prstGeom prst="rect">
            <a:avLst/>
          </a:prstGeom>
        </p:spPr>
      </p:pic>
    </p:spTree>
    <p:extLst>
      <p:ext uri="{BB962C8B-B14F-4D97-AF65-F5344CB8AC3E}">
        <p14:creationId xmlns:p14="http://schemas.microsoft.com/office/powerpoint/2010/main" val="2076417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Line"/>
          <p:cNvSpPr/>
          <p:nvPr/>
        </p:nvSpPr>
        <p:spPr>
          <a:xfrm flipH="1">
            <a:off x="1283736" y="1690688"/>
            <a:ext cx="38100" cy="4381502"/>
          </a:xfrm>
          <a:prstGeom prst="line">
            <a:avLst/>
          </a:prstGeom>
          <a:ln w="38100">
            <a:solidFill>
              <a:schemeClr val="bg1"/>
            </a:solidFill>
          </a:ln>
        </p:spPr>
        <p:txBody>
          <a:bodyPr lIns="45719" tIns="45719" rIns="45719" bIns="45719"/>
          <a:lstStyle/>
          <a:p>
            <a:pPr defTabSz="321457">
              <a:defRPr sz="1600">
                <a:solidFill>
                  <a:srgbClr val="000000"/>
                </a:solidFill>
                <a:latin typeface="Helvetica"/>
                <a:ea typeface="Helvetica"/>
                <a:cs typeface="Helvetica"/>
                <a:sym typeface="Helvetica"/>
              </a:defRPr>
            </a:pPr>
            <a:endParaRPr sz="1125">
              <a:solidFill>
                <a:schemeClr val="bg1"/>
              </a:solidFill>
            </a:endParaRPr>
          </a:p>
        </p:txBody>
      </p:sp>
      <p:sp>
        <p:nvSpPr>
          <p:cNvPr id="299" name="Line"/>
          <p:cNvSpPr/>
          <p:nvPr/>
        </p:nvSpPr>
        <p:spPr>
          <a:xfrm flipV="1">
            <a:off x="921787" y="5672140"/>
            <a:ext cx="6146801" cy="12701"/>
          </a:xfrm>
          <a:prstGeom prst="line">
            <a:avLst/>
          </a:prstGeom>
          <a:ln w="38100">
            <a:solidFill>
              <a:schemeClr val="bg1"/>
            </a:solidFill>
          </a:ln>
        </p:spPr>
        <p:txBody>
          <a:bodyPr lIns="45719" tIns="45719" rIns="45719" bIns="45719"/>
          <a:lstStyle/>
          <a:p>
            <a:pPr defTabSz="321457">
              <a:defRPr sz="1600">
                <a:solidFill>
                  <a:srgbClr val="000000"/>
                </a:solidFill>
                <a:latin typeface="Helvetica"/>
                <a:ea typeface="Helvetica"/>
                <a:cs typeface="Helvetica"/>
                <a:sym typeface="Helvetica"/>
              </a:defRPr>
            </a:pPr>
            <a:endParaRPr sz="1125">
              <a:solidFill>
                <a:schemeClr val="bg1"/>
              </a:solidFill>
            </a:endParaRPr>
          </a:p>
        </p:txBody>
      </p:sp>
      <p:sp>
        <p:nvSpPr>
          <p:cNvPr id="300" name="Feature 1"/>
          <p:cNvSpPr txBox="1"/>
          <p:nvPr/>
        </p:nvSpPr>
        <p:spPr>
          <a:xfrm>
            <a:off x="5920826" y="5726114"/>
            <a:ext cx="1169987" cy="351954"/>
          </a:xfrm>
          <a:prstGeom prst="rect">
            <a:avLst/>
          </a:prstGeom>
          <a:ln w="12700">
            <a:no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19" rIns="45719" bIns="45719">
            <a:spAutoFit/>
          </a:bodyPr>
          <a:lstStyle>
            <a:lvl1pPr algn="l" defTabSz="914400">
              <a:spcBef>
                <a:spcPts val="1000"/>
              </a:spcBef>
              <a:defRPr sz="2400">
                <a:latin typeface="Tahoma"/>
                <a:ea typeface="Tahoma"/>
                <a:cs typeface="Tahoma"/>
                <a:sym typeface="Tahoma"/>
              </a:defRPr>
            </a:lvl1pPr>
          </a:lstStyle>
          <a:p>
            <a:r>
              <a:rPr sz="1687">
                <a:solidFill>
                  <a:schemeClr val="bg1"/>
                </a:solidFill>
              </a:rPr>
              <a:t>Feature 1</a:t>
            </a:r>
          </a:p>
        </p:txBody>
      </p:sp>
      <p:sp>
        <p:nvSpPr>
          <p:cNvPr id="301" name="Feature 2"/>
          <p:cNvSpPr txBox="1"/>
          <p:nvPr/>
        </p:nvSpPr>
        <p:spPr>
          <a:xfrm rot="16200000">
            <a:off x="289744" y="1906032"/>
            <a:ext cx="1350963" cy="351954"/>
          </a:xfrm>
          <a:prstGeom prst="rect">
            <a:avLst/>
          </a:prstGeom>
          <a:ln w="12700">
            <a:no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19" rIns="45719" bIns="45719">
            <a:spAutoFit/>
          </a:bodyPr>
          <a:lstStyle>
            <a:lvl1pPr algn="l" defTabSz="914400">
              <a:spcBef>
                <a:spcPts val="1000"/>
              </a:spcBef>
              <a:defRPr sz="2400">
                <a:latin typeface="Tahoma"/>
                <a:ea typeface="Tahoma"/>
                <a:cs typeface="Tahoma"/>
                <a:sym typeface="Tahoma"/>
              </a:defRPr>
            </a:lvl1pPr>
          </a:lstStyle>
          <a:p>
            <a:r>
              <a:rPr sz="1687" dirty="0">
                <a:solidFill>
                  <a:schemeClr val="bg1"/>
                </a:solidFill>
              </a:rPr>
              <a:t>Feature 2</a:t>
            </a:r>
          </a:p>
        </p:txBody>
      </p:sp>
      <p:sp>
        <p:nvSpPr>
          <p:cNvPr id="302" name="Polygon"/>
          <p:cNvSpPr/>
          <p:nvPr/>
        </p:nvSpPr>
        <p:spPr>
          <a:xfrm>
            <a:off x="2096537" y="4751389"/>
            <a:ext cx="127001" cy="177801"/>
          </a:xfrm>
          <a:prstGeom prst="diamond">
            <a:avLst/>
          </a:prstGeom>
          <a:solidFill>
            <a:srgbClr val="F0F60A"/>
          </a:solidFill>
          <a:ln w="12700">
            <a:solidFill>
              <a:srgbClr val="000000"/>
            </a:solidFill>
            <a:miter/>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03" name="Polygon"/>
          <p:cNvSpPr/>
          <p:nvPr/>
        </p:nvSpPr>
        <p:spPr>
          <a:xfrm>
            <a:off x="2337837" y="4687890"/>
            <a:ext cx="127001" cy="177801"/>
          </a:xfrm>
          <a:prstGeom prst="diamond">
            <a:avLst/>
          </a:prstGeom>
          <a:solidFill>
            <a:srgbClr val="F0F60A"/>
          </a:solidFill>
          <a:ln w="12700">
            <a:solidFill>
              <a:srgbClr val="000000"/>
            </a:solidFill>
            <a:miter/>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04" name="Polygon"/>
          <p:cNvSpPr/>
          <p:nvPr/>
        </p:nvSpPr>
        <p:spPr>
          <a:xfrm>
            <a:off x="2325137" y="4116389"/>
            <a:ext cx="127001" cy="177801"/>
          </a:xfrm>
          <a:prstGeom prst="diamond">
            <a:avLst/>
          </a:prstGeom>
          <a:solidFill>
            <a:srgbClr val="F0F60A"/>
          </a:solidFill>
          <a:ln w="12700">
            <a:solidFill>
              <a:srgbClr val="000000"/>
            </a:solidFill>
            <a:miter/>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05" name="Polygon"/>
          <p:cNvSpPr/>
          <p:nvPr/>
        </p:nvSpPr>
        <p:spPr>
          <a:xfrm>
            <a:off x="2541037" y="4421190"/>
            <a:ext cx="127001" cy="177801"/>
          </a:xfrm>
          <a:prstGeom prst="diamond">
            <a:avLst/>
          </a:prstGeom>
          <a:solidFill>
            <a:srgbClr val="F0F60A"/>
          </a:solidFill>
          <a:ln w="12700">
            <a:solidFill>
              <a:srgbClr val="000000"/>
            </a:solidFill>
            <a:miter/>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06" name="Polygon"/>
          <p:cNvSpPr/>
          <p:nvPr/>
        </p:nvSpPr>
        <p:spPr>
          <a:xfrm>
            <a:off x="2185437" y="4395789"/>
            <a:ext cx="127001" cy="177801"/>
          </a:xfrm>
          <a:prstGeom prst="diamond">
            <a:avLst/>
          </a:prstGeom>
          <a:solidFill>
            <a:srgbClr val="F0F60A"/>
          </a:solidFill>
          <a:ln w="12700">
            <a:solidFill>
              <a:srgbClr val="000000"/>
            </a:solidFill>
            <a:miter/>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07" name="Circle"/>
          <p:cNvSpPr/>
          <p:nvPr/>
        </p:nvSpPr>
        <p:spPr>
          <a:xfrm>
            <a:off x="3010936" y="2452690"/>
            <a:ext cx="127001" cy="127001"/>
          </a:xfrm>
          <a:prstGeom prst="ellipse">
            <a:avLst/>
          </a:prstGeom>
          <a:solidFill>
            <a:srgbClr val="FF0000"/>
          </a:solidFill>
          <a:ln w="12700">
            <a:solidFill>
              <a:srgbClr val="000000"/>
            </a:solidFill>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08" name="Circle"/>
          <p:cNvSpPr/>
          <p:nvPr/>
        </p:nvSpPr>
        <p:spPr>
          <a:xfrm>
            <a:off x="3303037" y="2363790"/>
            <a:ext cx="127001" cy="127001"/>
          </a:xfrm>
          <a:prstGeom prst="ellipse">
            <a:avLst/>
          </a:prstGeom>
          <a:solidFill>
            <a:srgbClr val="FF0000"/>
          </a:solidFill>
          <a:ln w="12700">
            <a:solidFill>
              <a:srgbClr val="000000"/>
            </a:solidFill>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09" name="Circle"/>
          <p:cNvSpPr/>
          <p:nvPr/>
        </p:nvSpPr>
        <p:spPr>
          <a:xfrm>
            <a:off x="3569737" y="2211390"/>
            <a:ext cx="127001" cy="127001"/>
          </a:xfrm>
          <a:prstGeom prst="ellipse">
            <a:avLst/>
          </a:prstGeom>
          <a:solidFill>
            <a:srgbClr val="FF0000"/>
          </a:solidFill>
          <a:ln w="12700">
            <a:solidFill>
              <a:srgbClr val="000000"/>
            </a:solidFill>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10" name="Circle"/>
          <p:cNvSpPr/>
          <p:nvPr/>
        </p:nvSpPr>
        <p:spPr>
          <a:xfrm>
            <a:off x="3328437" y="2693990"/>
            <a:ext cx="127001" cy="127001"/>
          </a:xfrm>
          <a:prstGeom prst="ellipse">
            <a:avLst/>
          </a:prstGeom>
          <a:solidFill>
            <a:srgbClr val="FF0000"/>
          </a:solidFill>
          <a:ln w="12700">
            <a:solidFill>
              <a:srgbClr val="000000"/>
            </a:solidFill>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11" name="Circle"/>
          <p:cNvSpPr/>
          <p:nvPr/>
        </p:nvSpPr>
        <p:spPr>
          <a:xfrm>
            <a:off x="3658637" y="2566990"/>
            <a:ext cx="127001" cy="127001"/>
          </a:xfrm>
          <a:prstGeom prst="ellipse">
            <a:avLst/>
          </a:prstGeom>
          <a:solidFill>
            <a:srgbClr val="FF0000"/>
          </a:solidFill>
          <a:ln w="12700">
            <a:solidFill>
              <a:srgbClr val="000000"/>
            </a:solidFill>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12" name="Polygon"/>
          <p:cNvSpPr/>
          <p:nvPr/>
        </p:nvSpPr>
        <p:spPr>
          <a:xfrm>
            <a:off x="1906037" y="4471990"/>
            <a:ext cx="127001" cy="177801"/>
          </a:xfrm>
          <a:prstGeom prst="diamond">
            <a:avLst/>
          </a:prstGeom>
          <a:solidFill>
            <a:srgbClr val="F0F60A"/>
          </a:solidFill>
          <a:ln w="12700">
            <a:solidFill>
              <a:srgbClr val="000000"/>
            </a:solidFill>
            <a:miter/>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13" name="Circle"/>
          <p:cNvSpPr/>
          <p:nvPr/>
        </p:nvSpPr>
        <p:spPr>
          <a:xfrm>
            <a:off x="5004837" y="4497390"/>
            <a:ext cx="127001" cy="127001"/>
          </a:xfrm>
          <a:prstGeom prst="ellipse">
            <a:avLst/>
          </a:prstGeom>
          <a:solidFill>
            <a:srgbClr val="CCAF0A"/>
          </a:solidFill>
          <a:ln w="12700">
            <a:solidFill>
              <a:srgbClr val="000000"/>
            </a:solidFill>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14" name="Circle"/>
          <p:cNvSpPr/>
          <p:nvPr/>
        </p:nvSpPr>
        <p:spPr>
          <a:xfrm>
            <a:off x="5271537" y="4332290"/>
            <a:ext cx="127001" cy="127001"/>
          </a:xfrm>
          <a:prstGeom prst="ellipse">
            <a:avLst/>
          </a:prstGeom>
          <a:solidFill>
            <a:srgbClr val="CCAF0A"/>
          </a:solidFill>
          <a:ln w="12700">
            <a:solidFill>
              <a:srgbClr val="000000"/>
            </a:solidFill>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15" name="Circle"/>
          <p:cNvSpPr/>
          <p:nvPr/>
        </p:nvSpPr>
        <p:spPr>
          <a:xfrm>
            <a:off x="5462037" y="4548190"/>
            <a:ext cx="127001" cy="127001"/>
          </a:xfrm>
          <a:prstGeom prst="ellipse">
            <a:avLst/>
          </a:prstGeom>
          <a:solidFill>
            <a:srgbClr val="CCAF0A"/>
          </a:solidFill>
          <a:ln w="12700">
            <a:solidFill>
              <a:srgbClr val="000000"/>
            </a:solidFill>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16" name="Circle"/>
          <p:cNvSpPr/>
          <p:nvPr/>
        </p:nvSpPr>
        <p:spPr>
          <a:xfrm>
            <a:off x="5119137" y="4040190"/>
            <a:ext cx="127001" cy="127001"/>
          </a:xfrm>
          <a:prstGeom prst="ellipse">
            <a:avLst/>
          </a:prstGeom>
          <a:solidFill>
            <a:srgbClr val="CCAF0A"/>
          </a:solidFill>
          <a:ln w="12700">
            <a:solidFill>
              <a:srgbClr val="000000"/>
            </a:solidFill>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17" name="Circle"/>
          <p:cNvSpPr/>
          <p:nvPr/>
        </p:nvSpPr>
        <p:spPr>
          <a:xfrm>
            <a:off x="5589037" y="4192589"/>
            <a:ext cx="127001" cy="127001"/>
          </a:xfrm>
          <a:prstGeom prst="ellipse">
            <a:avLst/>
          </a:prstGeom>
          <a:solidFill>
            <a:srgbClr val="CCAF0A"/>
          </a:solidFill>
          <a:ln w="12700">
            <a:solidFill>
              <a:srgbClr val="000000"/>
            </a:solidFill>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18" name="Circle"/>
          <p:cNvSpPr/>
          <p:nvPr/>
        </p:nvSpPr>
        <p:spPr>
          <a:xfrm>
            <a:off x="5474736" y="3887790"/>
            <a:ext cx="127001" cy="127001"/>
          </a:xfrm>
          <a:prstGeom prst="ellipse">
            <a:avLst/>
          </a:prstGeom>
          <a:solidFill>
            <a:srgbClr val="CCAF0A"/>
          </a:solidFill>
          <a:ln w="12700">
            <a:solidFill>
              <a:srgbClr val="000000"/>
            </a:solidFill>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19" name="Polygon"/>
          <p:cNvSpPr/>
          <p:nvPr/>
        </p:nvSpPr>
        <p:spPr>
          <a:xfrm>
            <a:off x="5017537" y="2211390"/>
            <a:ext cx="127001" cy="177801"/>
          </a:xfrm>
          <a:prstGeom prst="diamond">
            <a:avLst/>
          </a:prstGeom>
          <a:solidFill>
            <a:srgbClr val="00FF00"/>
          </a:solidFill>
          <a:ln w="12700">
            <a:solidFill>
              <a:srgbClr val="000000"/>
            </a:solidFill>
            <a:miter/>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20" name="Polygon"/>
          <p:cNvSpPr/>
          <p:nvPr/>
        </p:nvSpPr>
        <p:spPr>
          <a:xfrm>
            <a:off x="5157237" y="2503490"/>
            <a:ext cx="127001" cy="177801"/>
          </a:xfrm>
          <a:prstGeom prst="diamond">
            <a:avLst/>
          </a:prstGeom>
          <a:solidFill>
            <a:srgbClr val="00FF00"/>
          </a:solidFill>
          <a:ln w="12700">
            <a:solidFill>
              <a:srgbClr val="000000"/>
            </a:solidFill>
            <a:miter/>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21" name="Polygon"/>
          <p:cNvSpPr/>
          <p:nvPr/>
        </p:nvSpPr>
        <p:spPr>
          <a:xfrm>
            <a:off x="5449337" y="2643189"/>
            <a:ext cx="127001" cy="177801"/>
          </a:xfrm>
          <a:prstGeom prst="diamond">
            <a:avLst/>
          </a:prstGeom>
          <a:solidFill>
            <a:srgbClr val="00FF00"/>
          </a:solidFill>
          <a:ln w="12700">
            <a:solidFill>
              <a:srgbClr val="000000"/>
            </a:solidFill>
            <a:miter/>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22" name="Polygon"/>
          <p:cNvSpPr/>
          <p:nvPr/>
        </p:nvSpPr>
        <p:spPr>
          <a:xfrm>
            <a:off x="5017537" y="2681289"/>
            <a:ext cx="127001" cy="177801"/>
          </a:xfrm>
          <a:prstGeom prst="diamond">
            <a:avLst/>
          </a:prstGeom>
          <a:solidFill>
            <a:srgbClr val="00FF00"/>
          </a:solidFill>
          <a:ln w="12700">
            <a:solidFill>
              <a:srgbClr val="000000"/>
            </a:solidFill>
            <a:miter/>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23" name="Polygon"/>
          <p:cNvSpPr/>
          <p:nvPr/>
        </p:nvSpPr>
        <p:spPr>
          <a:xfrm>
            <a:off x="5525537" y="2363790"/>
            <a:ext cx="127001" cy="177801"/>
          </a:xfrm>
          <a:prstGeom prst="diamond">
            <a:avLst/>
          </a:prstGeom>
          <a:solidFill>
            <a:srgbClr val="00FF00"/>
          </a:solidFill>
          <a:ln w="12700">
            <a:solidFill>
              <a:srgbClr val="000000"/>
            </a:solidFill>
            <a:miter/>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24" name="Oval"/>
          <p:cNvSpPr/>
          <p:nvPr/>
        </p:nvSpPr>
        <p:spPr>
          <a:xfrm>
            <a:off x="1728236" y="3989389"/>
            <a:ext cx="1193801" cy="1104900"/>
          </a:xfrm>
          <a:prstGeom prst="ellipse">
            <a:avLst/>
          </a:prstGeom>
          <a:ln w="12700">
            <a:solidFill>
              <a:srgbClr val="000000"/>
            </a:solidFill>
            <a:prstDash val="dash"/>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25" name="Line"/>
          <p:cNvSpPr/>
          <p:nvPr/>
        </p:nvSpPr>
        <p:spPr>
          <a:xfrm>
            <a:off x="2858537" y="4929189"/>
            <a:ext cx="757239" cy="293688"/>
          </a:xfrm>
          <a:prstGeom prst="line">
            <a:avLst/>
          </a:prstGeom>
          <a:ln w="25400">
            <a:solidFill>
              <a:srgbClr val="000000"/>
            </a:solidFill>
            <a:tailEnd type="triangle"/>
          </a:ln>
        </p:spPr>
        <p:txBody>
          <a:bodyPr lIns="45719" tIns="45719" rIns="45719" bIns="45719"/>
          <a:lstStyle/>
          <a:p>
            <a:pPr defTabSz="321457">
              <a:defRPr sz="1600">
                <a:solidFill>
                  <a:srgbClr val="000000"/>
                </a:solidFill>
                <a:latin typeface="Helvetica"/>
                <a:ea typeface="Helvetica"/>
                <a:cs typeface="Helvetica"/>
                <a:sym typeface="Helvetica"/>
              </a:defRPr>
            </a:pPr>
            <a:endParaRPr sz="1125">
              <a:solidFill>
                <a:schemeClr val="bg1"/>
              </a:solidFill>
            </a:endParaRPr>
          </a:p>
        </p:txBody>
      </p:sp>
      <p:sp>
        <p:nvSpPr>
          <p:cNvPr id="326" name="Authorised User"/>
          <p:cNvSpPr txBox="1"/>
          <p:nvPr/>
        </p:nvSpPr>
        <p:spPr>
          <a:xfrm>
            <a:off x="3498299" y="5102228"/>
            <a:ext cx="1917700" cy="330409"/>
          </a:xfrm>
          <a:prstGeom prst="rect">
            <a:avLst/>
          </a:prstGeom>
          <a:ln w="12700">
            <a:no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19" rIns="45719" bIns="45719">
            <a:spAutoFit/>
          </a:bodyPr>
          <a:lstStyle>
            <a:lvl1pPr defTabSz="914400">
              <a:spcBef>
                <a:spcPts val="900"/>
              </a:spcBef>
              <a:defRPr sz="2200">
                <a:latin typeface="Tahoma"/>
                <a:ea typeface="Tahoma"/>
                <a:cs typeface="Tahoma"/>
                <a:sym typeface="Tahoma"/>
              </a:defRPr>
            </a:lvl1pPr>
          </a:lstStyle>
          <a:p>
            <a:r>
              <a:rPr sz="1547">
                <a:solidFill>
                  <a:schemeClr val="bg1"/>
                </a:solidFill>
              </a:rPr>
              <a:t>Authorised User</a:t>
            </a:r>
          </a:p>
        </p:txBody>
      </p:sp>
      <p:sp>
        <p:nvSpPr>
          <p:cNvPr id="327" name="Oval"/>
          <p:cNvSpPr/>
          <p:nvPr/>
        </p:nvSpPr>
        <p:spPr>
          <a:xfrm>
            <a:off x="2795037" y="1919289"/>
            <a:ext cx="1193801" cy="1104900"/>
          </a:xfrm>
          <a:prstGeom prst="ellipse">
            <a:avLst/>
          </a:prstGeom>
          <a:ln w="12700">
            <a:solidFill>
              <a:srgbClr val="000000"/>
            </a:solidFill>
            <a:prstDash val="dash"/>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28" name="Oval"/>
          <p:cNvSpPr/>
          <p:nvPr/>
        </p:nvSpPr>
        <p:spPr>
          <a:xfrm>
            <a:off x="4712736" y="1944689"/>
            <a:ext cx="1193801" cy="1104900"/>
          </a:xfrm>
          <a:prstGeom prst="ellipse">
            <a:avLst/>
          </a:prstGeom>
          <a:ln w="12700">
            <a:solidFill>
              <a:srgbClr val="000000"/>
            </a:solidFill>
            <a:prstDash val="dash"/>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29" name="Oval"/>
          <p:cNvSpPr/>
          <p:nvPr/>
        </p:nvSpPr>
        <p:spPr>
          <a:xfrm>
            <a:off x="4788937" y="3748089"/>
            <a:ext cx="1193801" cy="1104900"/>
          </a:xfrm>
          <a:prstGeom prst="ellipse">
            <a:avLst/>
          </a:prstGeom>
          <a:ln w="12700">
            <a:solidFill>
              <a:srgbClr val="000000"/>
            </a:solidFill>
            <a:prstDash val="dash"/>
          </a:ln>
        </p:spPr>
        <p:txBody>
          <a:bodyPr lIns="45719" tIns="45719" rIns="45719" bIns="45719" anchor="ctr"/>
          <a:lstStyle/>
          <a:p>
            <a:pPr defTabSz="642915">
              <a:defRPr sz="2400">
                <a:latin typeface="Tahoma"/>
                <a:ea typeface="Tahoma"/>
                <a:cs typeface="Tahoma"/>
                <a:sym typeface="Tahoma"/>
              </a:defRPr>
            </a:pPr>
            <a:endParaRPr sz="1687">
              <a:solidFill>
                <a:schemeClr val="bg1"/>
              </a:solidFill>
            </a:endParaRPr>
          </a:p>
        </p:txBody>
      </p:sp>
      <p:sp>
        <p:nvSpPr>
          <p:cNvPr id="330" name="Impostor User 1"/>
          <p:cNvSpPr txBox="1"/>
          <p:nvPr/>
        </p:nvSpPr>
        <p:spPr>
          <a:xfrm>
            <a:off x="2439437" y="3354390"/>
            <a:ext cx="1917701" cy="330409"/>
          </a:xfrm>
          <a:prstGeom prst="rect">
            <a:avLst/>
          </a:prstGeom>
          <a:ln w="12700">
            <a:no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19" rIns="45719" bIns="45719">
            <a:spAutoFit/>
          </a:bodyPr>
          <a:lstStyle>
            <a:lvl1pPr defTabSz="914400">
              <a:spcBef>
                <a:spcPts val="900"/>
              </a:spcBef>
              <a:defRPr sz="2200">
                <a:latin typeface="Tahoma"/>
                <a:ea typeface="Tahoma"/>
                <a:cs typeface="Tahoma"/>
                <a:sym typeface="Tahoma"/>
              </a:defRPr>
            </a:lvl1pPr>
          </a:lstStyle>
          <a:p>
            <a:r>
              <a:rPr sz="1547">
                <a:solidFill>
                  <a:schemeClr val="bg1"/>
                </a:solidFill>
              </a:rPr>
              <a:t>Impostor User 1</a:t>
            </a:r>
          </a:p>
        </p:txBody>
      </p:sp>
      <p:sp>
        <p:nvSpPr>
          <p:cNvPr id="331" name="Impostor User 2"/>
          <p:cNvSpPr txBox="1"/>
          <p:nvPr/>
        </p:nvSpPr>
        <p:spPr>
          <a:xfrm>
            <a:off x="5804937" y="2986089"/>
            <a:ext cx="1917701" cy="330409"/>
          </a:xfrm>
          <a:prstGeom prst="rect">
            <a:avLst/>
          </a:prstGeom>
          <a:ln w="12700">
            <a:no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19" rIns="45719" bIns="45719">
            <a:spAutoFit/>
          </a:bodyPr>
          <a:lstStyle>
            <a:lvl1pPr defTabSz="914400">
              <a:spcBef>
                <a:spcPts val="900"/>
              </a:spcBef>
              <a:defRPr sz="2200">
                <a:latin typeface="Tahoma"/>
                <a:ea typeface="Tahoma"/>
                <a:cs typeface="Tahoma"/>
                <a:sym typeface="Tahoma"/>
              </a:defRPr>
            </a:lvl1pPr>
          </a:lstStyle>
          <a:p>
            <a:r>
              <a:rPr sz="1547">
                <a:solidFill>
                  <a:schemeClr val="bg1"/>
                </a:solidFill>
              </a:rPr>
              <a:t>Impostor User 2</a:t>
            </a:r>
          </a:p>
        </p:txBody>
      </p:sp>
      <p:sp>
        <p:nvSpPr>
          <p:cNvPr id="332" name="Impostor User 3"/>
          <p:cNvSpPr txBox="1"/>
          <p:nvPr/>
        </p:nvSpPr>
        <p:spPr>
          <a:xfrm>
            <a:off x="5804937" y="3481390"/>
            <a:ext cx="1917701" cy="330409"/>
          </a:xfrm>
          <a:prstGeom prst="rect">
            <a:avLst/>
          </a:prstGeom>
          <a:ln w="12700">
            <a:no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19" rIns="45719" bIns="45719">
            <a:spAutoFit/>
          </a:bodyPr>
          <a:lstStyle>
            <a:lvl1pPr defTabSz="914400">
              <a:spcBef>
                <a:spcPts val="900"/>
              </a:spcBef>
              <a:defRPr sz="2200">
                <a:latin typeface="Tahoma"/>
                <a:ea typeface="Tahoma"/>
                <a:cs typeface="Tahoma"/>
                <a:sym typeface="Tahoma"/>
              </a:defRPr>
            </a:lvl1pPr>
          </a:lstStyle>
          <a:p>
            <a:r>
              <a:rPr sz="1547">
                <a:solidFill>
                  <a:schemeClr val="bg1"/>
                </a:solidFill>
              </a:rPr>
              <a:t>Impostor User 3</a:t>
            </a:r>
          </a:p>
        </p:txBody>
      </p:sp>
      <p:sp>
        <p:nvSpPr>
          <p:cNvPr id="333" name="Line"/>
          <p:cNvSpPr/>
          <p:nvPr/>
        </p:nvSpPr>
        <p:spPr>
          <a:xfrm>
            <a:off x="3393207" y="3074990"/>
            <a:ext cx="1" cy="342901"/>
          </a:xfrm>
          <a:prstGeom prst="line">
            <a:avLst/>
          </a:prstGeom>
          <a:ln w="25400">
            <a:solidFill>
              <a:srgbClr val="000000"/>
            </a:solidFill>
            <a:tailEnd type="triangle"/>
          </a:ln>
        </p:spPr>
        <p:txBody>
          <a:bodyPr lIns="45719" tIns="45719" rIns="45719" bIns="45719"/>
          <a:lstStyle/>
          <a:p>
            <a:pPr defTabSz="321457">
              <a:defRPr sz="1600">
                <a:solidFill>
                  <a:srgbClr val="000000"/>
                </a:solidFill>
                <a:latin typeface="Helvetica"/>
                <a:ea typeface="Helvetica"/>
                <a:cs typeface="Helvetica"/>
                <a:sym typeface="Helvetica"/>
              </a:defRPr>
            </a:pPr>
            <a:endParaRPr sz="1125">
              <a:solidFill>
                <a:schemeClr val="bg1"/>
              </a:solidFill>
            </a:endParaRPr>
          </a:p>
        </p:txBody>
      </p:sp>
      <p:sp>
        <p:nvSpPr>
          <p:cNvPr id="334" name="Line"/>
          <p:cNvSpPr/>
          <p:nvPr/>
        </p:nvSpPr>
        <p:spPr>
          <a:xfrm>
            <a:off x="6020836" y="2541589"/>
            <a:ext cx="622301" cy="393701"/>
          </a:xfrm>
          <a:prstGeom prst="line">
            <a:avLst/>
          </a:prstGeom>
          <a:ln w="25400">
            <a:solidFill>
              <a:srgbClr val="000000"/>
            </a:solidFill>
            <a:tailEnd type="triangle"/>
          </a:ln>
        </p:spPr>
        <p:txBody>
          <a:bodyPr lIns="45719" tIns="45719" rIns="45719" bIns="45719"/>
          <a:lstStyle/>
          <a:p>
            <a:pPr defTabSz="321457">
              <a:defRPr sz="1600">
                <a:solidFill>
                  <a:srgbClr val="000000"/>
                </a:solidFill>
                <a:latin typeface="Helvetica"/>
                <a:ea typeface="Helvetica"/>
                <a:cs typeface="Helvetica"/>
                <a:sym typeface="Helvetica"/>
              </a:defRPr>
            </a:pPr>
            <a:endParaRPr sz="1125">
              <a:solidFill>
                <a:schemeClr val="bg1"/>
              </a:solidFill>
            </a:endParaRPr>
          </a:p>
        </p:txBody>
      </p:sp>
      <p:sp>
        <p:nvSpPr>
          <p:cNvPr id="335" name="Line"/>
          <p:cNvSpPr/>
          <p:nvPr/>
        </p:nvSpPr>
        <p:spPr>
          <a:xfrm flipV="1">
            <a:off x="6109737" y="3963990"/>
            <a:ext cx="571501" cy="533401"/>
          </a:xfrm>
          <a:prstGeom prst="line">
            <a:avLst/>
          </a:prstGeom>
          <a:ln w="25400">
            <a:solidFill>
              <a:srgbClr val="000000"/>
            </a:solidFill>
            <a:tailEnd type="triangle"/>
          </a:ln>
        </p:spPr>
        <p:txBody>
          <a:bodyPr lIns="45719" tIns="45719" rIns="45719" bIns="45719"/>
          <a:lstStyle/>
          <a:p>
            <a:pPr defTabSz="321457">
              <a:defRPr sz="1600">
                <a:solidFill>
                  <a:srgbClr val="000000"/>
                </a:solidFill>
                <a:latin typeface="Helvetica"/>
                <a:ea typeface="Helvetica"/>
                <a:cs typeface="Helvetica"/>
                <a:sym typeface="Helvetica"/>
              </a:defRPr>
            </a:pPr>
            <a:endParaRPr sz="1125">
              <a:solidFill>
                <a:schemeClr val="bg1"/>
              </a:solidFill>
            </a:endParaRPr>
          </a:p>
        </p:txBody>
      </p:sp>
      <p:sp>
        <p:nvSpPr>
          <p:cNvPr id="2" name="Title 4">
            <a:extLst>
              <a:ext uri="{FF2B5EF4-FFF2-40B4-BE49-F238E27FC236}">
                <a16:creationId xmlns:a16="http://schemas.microsoft.com/office/drawing/2014/main" id="{D5321E69-5B44-F0ED-CE5E-A5257A41B795}"/>
              </a:ext>
            </a:extLst>
          </p:cNvPr>
          <p:cNvSpPr txBox="1">
            <a:spLocks/>
          </p:cNvSpPr>
          <p:nvPr/>
        </p:nvSpPr>
        <p:spPr>
          <a:xfrm>
            <a:off x="191194" y="365125"/>
            <a:ext cx="753144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rial" charset="0"/>
                <a:ea typeface="Arial" charset="0"/>
                <a:cs typeface="Arial" charset="0"/>
              </a:defRPr>
            </a:lvl1pPr>
          </a:lstStyle>
          <a:p>
            <a:r>
              <a:rPr lang="en-US" sz="3200" dirty="0"/>
              <a:t>Pattern Classification</a:t>
            </a:r>
          </a:p>
        </p:txBody>
      </p:sp>
      <p:pic>
        <p:nvPicPr>
          <p:cNvPr id="5" name="Picture 4" descr="Technological eye close-up">
            <a:extLst>
              <a:ext uri="{FF2B5EF4-FFF2-40B4-BE49-F238E27FC236}">
                <a16:creationId xmlns:a16="http://schemas.microsoft.com/office/drawing/2014/main" id="{1DD8CB43-7EC1-B768-D0BE-E1EFE6CAF4F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722635" y="0"/>
            <a:ext cx="4469365" cy="6858000"/>
          </a:xfrm>
          <a:prstGeom prst="rect">
            <a:avLst/>
          </a:prstGeom>
        </p:spPr>
      </p:pic>
    </p:spTree>
    <p:extLst>
      <p:ext uri="{BB962C8B-B14F-4D97-AF65-F5344CB8AC3E}">
        <p14:creationId xmlns:p14="http://schemas.microsoft.com/office/powerpoint/2010/main" val="4291573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7515F5-5E0C-2A41-8B54-6A7E018A3CEA}"/>
              </a:ext>
            </a:extLst>
          </p:cNvPr>
          <p:cNvSpPr>
            <a:spLocks noGrp="1"/>
          </p:cNvSpPr>
          <p:nvPr>
            <p:ph type="title"/>
          </p:nvPr>
        </p:nvSpPr>
        <p:spPr>
          <a:xfrm>
            <a:off x="3974840" y="552182"/>
            <a:ext cx="8217159" cy="3343135"/>
          </a:xfrm>
          <a:noFill/>
        </p:spPr>
        <p:txBody>
          <a:bodyPr vert="horz" lIns="91440" tIns="45720" rIns="91440" bIns="45720" rtlCol="0" anchor="b">
            <a:normAutofit/>
          </a:bodyPr>
          <a:lstStyle/>
          <a:p>
            <a:r>
              <a:rPr lang="en-US" sz="5200" dirty="0">
                <a:solidFill>
                  <a:schemeClr val="tx1"/>
                </a:solidFill>
                <a:latin typeface="+mj-lt"/>
                <a:ea typeface="+mj-ea"/>
                <a:cs typeface="+mj-cs"/>
              </a:rPr>
              <a:t>Activity: </a:t>
            </a:r>
            <a:br>
              <a:rPr lang="en-US" sz="5200" dirty="0">
                <a:solidFill>
                  <a:schemeClr val="tx1"/>
                </a:solidFill>
                <a:latin typeface="+mj-lt"/>
                <a:ea typeface="+mj-ea"/>
                <a:cs typeface="+mj-cs"/>
              </a:rPr>
            </a:br>
            <a:r>
              <a:rPr lang="en-US" sz="5200" dirty="0">
                <a:solidFill>
                  <a:schemeClr val="tx1"/>
                </a:solidFill>
                <a:latin typeface="+mj-lt"/>
                <a:ea typeface="+mj-ea"/>
                <a:cs typeface="+mj-cs"/>
              </a:rPr>
              <a:t>Biometric scores</a:t>
            </a:r>
          </a:p>
        </p:txBody>
      </p:sp>
      <p:sp>
        <p:nvSpPr>
          <p:cNvPr id="5" name="Text Placeholder 4">
            <a:extLst>
              <a:ext uri="{FF2B5EF4-FFF2-40B4-BE49-F238E27FC236}">
                <a16:creationId xmlns:a16="http://schemas.microsoft.com/office/drawing/2014/main" id="{026AA3FC-7043-2E49-9CBE-D84A72810CD6}"/>
              </a:ext>
            </a:extLst>
          </p:cNvPr>
          <p:cNvSpPr>
            <a:spLocks noGrp="1"/>
          </p:cNvSpPr>
          <p:nvPr>
            <p:ph type="body" idx="1"/>
          </p:nvPr>
        </p:nvSpPr>
        <p:spPr>
          <a:xfrm>
            <a:off x="3974840" y="4067032"/>
            <a:ext cx="8217160" cy="2067068"/>
          </a:xfrm>
          <a:noFill/>
        </p:spPr>
        <p:txBody>
          <a:bodyPr vert="horz" lIns="91440" tIns="45720" rIns="91440" bIns="45720" rtlCol="0">
            <a:normAutofit/>
          </a:bodyPr>
          <a:lstStyle/>
          <a:p>
            <a:r>
              <a:rPr lang="en-US" sz="2000" dirty="0">
                <a:solidFill>
                  <a:schemeClr val="tx1"/>
                </a:solidFill>
                <a:latin typeface="+mn-lt"/>
                <a:ea typeface="+mn-ea"/>
                <a:cs typeface="+mn-cs"/>
              </a:rPr>
              <a:t>Going back to the biometric technologies, enroll on each of the biometric systems and compare the scores that you get for each.</a:t>
            </a:r>
          </a:p>
          <a:p>
            <a:endParaRPr lang="en-US" sz="2000" dirty="0">
              <a:solidFill>
                <a:schemeClr val="tx1"/>
              </a:solidFill>
              <a:latin typeface="+mn-lt"/>
              <a:ea typeface="+mn-ea"/>
              <a:cs typeface="+mn-cs"/>
            </a:endParaRPr>
          </a:p>
          <a:p>
            <a:r>
              <a:rPr lang="en-US" sz="2000" dirty="0">
                <a:solidFill>
                  <a:schemeClr val="tx1"/>
                </a:solidFill>
                <a:latin typeface="+mn-lt"/>
                <a:ea typeface="+mn-ea"/>
                <a:cs typeface="+mn-cs"/>
              </a:rPr>
              <a:t>Fill out the worksheet as you try each of the different systems.</a:t>
            </a:r>
          </a:p>
          <a:p>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p:txBody>
      </p:sp>
      <p:pic>
        <p:nvPicPr>
          <p:cNvPr id="2" name="Picture 1" descr="Blue 3D hologram designs">
            <a:extLst>
              <a:ext uri="{FF2B5EF4-FFF2-40B4-BE49-F238E27FC236}">
                <a16:creationId xmlns:a16="http://schemas.microsoft.com/office/drawing/2014/main" id="{9F6A3A8A-979A-C45F-87B7-1D2E6AFF042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1"/>
            <a:ext cx="3866835" cy="6858000"/>
          </a:xfrm>
          <a:prstGeom prst="rect">
            <a:avLst/>
          </a:prstGeom>
        </p:spPr>
      </p:pic>
    </p:spTree>
    <p:extLst>
      <p:ext uri="{BB962C8B-B14F-4D97-AF65-F5344CB8AC3E}">
        <p14:creationId xmlns:p14="http://schemas.microsoft.com/office/powerpoint/2010/main" val="1326684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Biometric decision boundaries</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60"/>
            <a:ext cx="7194130" cy="4351338"/>
          </a:xfrm>
        </p:spPr>
        <p:txBody>
          <a:bodyPr>
            <a:normAutofit fontScale="85000" lnSpcReduction="20000"/>
          </a:bodyPr>
          <a:lstStyle/>
          <a:p>
            <a:pPr marL="0" indent="0">
              <a:lnSpc>
                <a:spcPct val="150000"/>
              </a:lnSpc>
              <a:spcBef>
                <a:spcPts val="600"/>
              </a:spcBef>
              <a:spcAft>
                <a:spcPts val="600"/>
              </a:spcAft>
              <a:buNone/>
            </a:pPr>
            <a:r>
              <a:rPr lang="en-GB" sz="2400" dirty="0">
                <a:latin typeface="+mn-lt"/>
              </a:rPr>
              <a:t>The biometric scores are based upon the feature vectors of each of the modalities – iris, fingerprint, facial recognition etc.</a:t>
            </a:r>
          </a:p>
          <a:p>
            <a:pPr marL="0" indent="0">
              <a:lnSpc>
                <a:spcPct val="150000"/>
              </a:lnSpc>
              <a:spcBef>
                <a:spcPts val="600"/>
              </a:spcBef>
              <a:spcAft>
                <a:spcPts val="600"/>
              </a:spcAft>
              <a:buNone/>
            </a:pPr>
            <a:r>
              <a:rPr lang="en-GB" sz="2400" dirty="0">
                <a:latin typeface="+mn-lt"/>
              </a:rPr>
              <a:t>Comparison of those features through decision boundaries are used to distinguish between different inputs and either classify input as a ‘match’ or ‘no-match.’</a:t>
            </a:r>
          </a:p>
          <a:p>
            <a:pPr marL="0" indent="0">
              <a:lnSpc>
                <a:spcPct val="150000"/>
              </a:lnSpc>
              <a:spcBef>
                <a:spcPts val="600"/>
              </a:spcBef>
              <a:spcAft>
                <a:spcPts val="600"/>
              </a:spcAft>
              <a:buNone/>
            </a:pPr>
            <a:r>
              <a:rPr lang="en-GB" sz="2400" b="0" i="0" dirty="0">
                <a:effectLst/>
                <a:latin typeface="+mn-lt"/>
              </a:rPr>
              <a:t>These decision boundaries </a:t>
            </a:r>
            <a:r>
              <a:rPr lang="en-GB" sz="2400" dirty="0">
                <a:latin typeface="+mn-lt"/>
              </a:rPr>
              <a:t>exist in mobile phones usage of facial recognition or fingerprint scanners to unlock or in passports for international travel.</a:t>
            </a:r>
          </a:p>
          <a:p>
            <a:pPr marL="0" indent="0">
              <a:lnSpc>
                <a:spcPct val="150000"/>
              </a:lnSpc>
              <a:spcBef>
                <a:spcPts val="600"/>
              </a:spcBef>
              <a:spcAft>
                <a:spcPts val="600"/>
              </a:spcAft>
              <a:buNone/>
            </a:pPr>
            <a:r>
              <a:rPr lang="en-GB" sz="2400" b="0" i="0" dirty="0">
                <a:effectLst/>
                <a:latin typeface="+mn-lt"/>
              </a:rPr>
              <a:t>What score is likely to be sufficient for a match?</a:t>
            </a:r>
          </a:p>
          <a:p>
            <a:pPr marL="0" indent="0">
              <a:buNone/>
            </a:pPr>
            <a:endParaRPr lang="en-US" dirty="0"/>
          </a:p>
        </p:txBody>
      </p:sp>
      <p:pic>
        <p:nvPicPr>
          <p:cNvPr id="3" name="Picture 2" descr="A finger pointing on a tablet with green neon lights">
            <a:extLst>
              <a:ext uri="{FF2B5EF4-FFF2-40B4-BE49-F238E27FC236}">
                <a16:creationId xmlns:a16="http://schemas.microsoft.com/office/drawing/2014/main" id="{6210800C-FE6A-1D48-7D70-56BE14D6C46B}"/>
              </a:ext>
            </a:extLst>
          </p:cNvPr>
          <p:cNvPicPr>
            <a:picLocks noChangeAspect="1"/>
          </p:cNvPicPr>
          <p:nvPr/>
        </p:nvPicPr>
        <p:blipFill rotWithShape="1">
          <a:blip r:embed="rId2">
            <a:extLst>
              <a:ext uri="{28A0092B-C50C-407E-A947-70E740481C1C}">
                <a14:useLocalDpi xmlns:a14="http://schemas.microsoft.com/office/drawing/2010/main" val="0"/>
              </a:ext>
            </a:extLst>
          </a:blip>
          <a:srcRect l="10423" r="46130"/>
          <a:stretch/>
        </p:blipFill>
        <p:spPr>
          <a:xfrm>
            <a:off x="7722637" y="0"/>
            <a:ext cx="4469363" cy="6858000"/>
          </a:xfrm>
          <a:prstGeom prst="rect">
            <a:avLst/>
          </a:prstGeom>
        </p:spPr>
      </p:pic>
      <p:pic>
        <p:nvPicPr>
          <p:cNvPr id="7" name="Picture 6" descr="Eye reflecting fiber optic lights">
            <a:extLst>
              <a:ext uri="{FF2B5EF4-FFF2-40B4-BE49-F238E27FC236}">
                <a16:creationId xmlns:a16="http://schemas.microsoft.com/office/drawing/2014/main" id="{9E1D7313-558C-6273-04BE-2DBE14EAA2F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722636" y="0"/>
            <a:ext cx="4469364" cy="6858000"/>
          </a:xfrm>
          <a:prstGeom prst="rect">
            <a:avLst/>
          </a:prstGeom>
        </p:spPr>
      </p:pic>
    </p:spTree>
    <p:extLst>
      <p:ext uri="{BB962C8B-B14F-4D97-AF65-F5344CB8AC3E}">
        <p14:creationId xmlns:p14="http://schemas.microsoft.com/office/powerpoint/2010/main" val="2127923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3"/>
          <p:cNvSpPr txBox="1">
            <a:spLocks noChangeArrowheads="1"/>
          </p:cNvSpPr>
          <p:nvPr/>
        </p:nvSpPr>
        <p:spPr bwMode="auto">
          <a:xfrm>
            <a:off x="-1371" y="1690688"/>
            <a:ext cx="795338"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2000">
                <a:solidFill>
                  <a:schemeClr val="bg1"/>
                </a:solidFill>
              </a:rPr>
              <a:t>100</a:t>
            </a:r>
          </a:p>
        </p:txBody>
      </p:sp>
      <p:sp>
        <p:nvSpPr>
          <p:cNvPr id="64515" name="Text Box 4"/>
          <p:cNvSpPr txBox="1">
            <a:spLocks noChangeArrowheads="1"/>
          </p:cNvSpPr>
          <p:nvPr/>
        </p:nvSpPr>
        <p:spPr bwMode="auto">
          <a:xfrm>
            <a:off x="181193" y="4865688"/>
            <a:ext cx="477837"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2000">
                <a:solidFill>
                  <a:schemeClr val="bg1"/>
                </a:solidFill>
              </a:rPr>
              <a:t>0</a:t>
            </a:r>
          </a:p>
        </p:txBody>
      </p:sp>
      <p:sp>
        <p:nvSpPr>
          <p:cNvPr id="64516" name="Text Box 5"/>
          <p:cNvSpPr txBox="1">
            <a:spLocks noChangeArrowheads="1"/>
          </p:cNvSpPr>
          <p:nvPr/>
        </p:nvSpPr>
        <p:spPr bwMode="auto">
          <a:xfrm rot="16200000">
            <a:off x="169160" y="2863852"/>
            <a:ext cx="1336675" cy="1273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algn="ctr"/>
            <a:r>
              <a:rPr lang="en-US" dirty="0">
                <a:solidFill>
                  <a:schemeClr val="bg1"/>
                </a:solidFill>
              </a:rPr>
              <a:t>Rate (%)</a:t>
            </a:r>
          </a:p>
        </p:txBody>
      </p:sp>
      <p:sp>
        <p:nvSpPr>
          <p:cNvPr id="64517" name="Text Box 6"/>
          <p:cNvSpPr txBox="1">
            <a:spLocks noChangeArrowheads="1"/>
          </p:cNvSpPr>
          <p:nvPr/>
        </p:nvSpPr>
        <p:spPr bwMode="auto">
          <a:xfrm>
            <a:off x="932079" y="5961063"/>
            <a:ext cx="3797300"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2000">
                <a:solidFill>
                  <a:schemeClr val="bg1"/>
                </a:solidFill>
              </a:rPr>
              <a:t>Increasing end-user rejection</a:t>
            </a:r>
          </a:p>
        </p:txBody>
      </p:sp>
      <p:sp>
        <p:nvSpPr>
          <p:cNvPr id="64518" name="Text Box 7"/>
          <p:cNvSpPr txBox="1">
            <a:spLocks noChangeArrowheads="1"/>
          </p:cNvSpPr>
          <p:nvPr/>
        </p:nvSpPr>
        <p:spPr bwMode="auto">
          <a:xfrm>
            <a:off x="2419567" y="5141913"/>
            <a:ext cx="2705100" cy="744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algn="ctr"/>
            <a:r>
              <a:rPr lang="en-US" sz="2000" b="1">
                <a:solidFill>
                  <a:schemeClr val="bg1"/>
                </a:solidFill>
              </a:rPr>
              <a:t>Tolerance / Threshold Setting</a:t>
            </a:r>
          </a:p>
        </p:txBody>
      </p:sp>
      <p:sp>
        <p:nvSpPr>
          <p:cNvPr id="177160" name="Text Box 8"/>
          <p:cNvSpPr txBox="1">
            <a:spLocks noChangeArrowheads="1"/>
          </p:cNvSpPr>
          <p:nvPr/>
        </p:nvSpPr>
        <p:spPr bwMode="auto">
          <a:xfrm>
            <a:off x="4965918" y="1751013"/>
            <a:ext cx="2065337" cy="795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algn="ctr"/>
            <a:r>
              <a:rPr lang="en-US" sz="2000">
                <a:solidFill>
                  <a:schemeClr val="bg1"/>
                </a:solidFill>
              </a:rPr>
              <a:t>False Rejection Rate (FRR)</a:t>
            </a:r>
          </a:p>
        </p:txBody>
      </p:sp>
      <p:sp>
        <p:nvSpPr>
          <p:cNvPr id="177161" name="Text Box 9"/>
          <p:cNvSpPr txBox="1">
            <a:spLocks noChangeArrowheads="1"/>
          </p:cNvSpPr>
          <p:nvPr/>
        </p:nvSpPr>
        <p:spPr bwMode="auto">
          <a:xfrm>
            <a:off x="668555" y="1751013"/>
            <a:ext cx="2227263" cy="795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pPr algn="ctr"/>
            <a:r>
              <a:rPr lang="en-US" sz="2000">
                <a:solidFill>
                  <a:schemeClr val="bg1"/>
                </a:solidFill>
              </a:rPr>
              <a:t>False Acceptance Rate (FAR)</a:t>
            </a:r>
          </a:p>
        </p:txBody>
      </p:sp>
      <p:sp>
        <p:nvSpPr>
          <p:cNvPr id="177162" name="Text Box 10"/>
          <p:cNvSpPr txBox="1">
            <a:spLocks noChangeArrowheads="1"/>
          </p:cNvSpPr>
          <p:nvPr/>
        </p:nvSpPr>
        <p:spPr bwMode="auto">
          <a:xfrm>
            <a:off x="5521272" y="4027488"/>
            <a:ext cx="2360612"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2000">
                <a:solidFill>
                  <a:schemeClr val="bg1"/>
                </a:solidFill>
              </a:rPr>
              <a:t>Equal Error Rate</a:t>
            </a:r>
          </a:p>
        </p:txBody>
      </p:sp>
      <p:sp>
        <p:nvSpPr>
          <p:cNvPr id="64522" name="Freeform 11"/>
          <p:cNvSpPr>
            <a:spLocks/>
          </p:cNvSpPr>
          <p:nvPr/>
        </p:nvSpPr>
        <p:spPr bwMode="auto">
          <a:xfrm>
            <a:off x="554254" y="1841502"/>
            <a:ext cx="44450" cy="3322637"/>
          </a:xfrm>
          <a:custGeom>
            <a:avLst/>
            <a:gdLst>
              <a:gd name="T0" fmla="*/ 2147483647 w 40"/>
              <a:gd name="T1" fmla="*/ 2147483647 h 3007"/>
              <a:gd name="T2" fmla="*/ 2147483647 w 40"/>
              <a:gd name="T3" fmla="*/ 2147483647 h 3007"/>
              <a:gd name="T4" fmla="*/ 2147483647 w 40"/>
              <a:gd name="T5" fmla="*/ 0 h 3007"/>
              <a:gd name="T6" fmla="*/ 0 w 40"/>
              <a:gd name="T7" fmla="*/ 0 h 3007"/>
              <a:gd name="T8" fmla="*/ 0 w 40"/>
              <a:gd name="T9" fmla="*/ 2147483647 h 3007"/>
              <a:gd name="T10" fmla="*/ 2147483647 w 40"/>
              <a:gd name="T11" fmla="*/ 2147483647 h 3007"/>
              <a:gd name="T12" fmla="*/ 0 w 40"/>
              <a:gd name="T13" fmla="*/ 2147483647 h 3007"/>
              <a:gd name="T14" fmla="*/ 0 w 40"/>
              <a:gd name="T15" fmla="*/ 2147483647 h 3007"/>
              <a:gd name="T16" fmla="*/ 2147483647 w 40"/>
              <a:gd name="T17" fmla="*/ 2147483647 h 3007"/>
              <a:gd name="T18" fmla="*/ 2147483647 w 40"/>
              <a:gd name="T19" fmla="*/ 2147483647 h 30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007"/>
              <a:gd name="T32" fmla="*/ 40 w 40"/>
              <a:gd name="T33" fmla="*/ 3007 h 30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007">
                <a:moveTo>
                  <a:pt x="20" y="2967"/>
                </a:moveTo>
                <a:lnTo>
                  <a:pt x="40" y="2987"/>
                </a:lnTo>
                <a:lnTo>
                  <a:pt x="40" y="0"/>
                </a:lnTo>
                <a:lnTo>
                  <a:pt x="0" y="0"/>
                </a:lnTo>
                <a:lnTo>
                  <a:pt x="0" y="2987"/>
                </a:lnTo>
                <a:lnTo>
                  <a:pt x="20" y="3007"/>
                </a:lnTo>
                <a:lnTo>
                  <a:pt x="0" y="2987"/>
                </a:lnTo>
                <a:lnTo>
                  <a:pt x="0" y="3007"/>
                </a:lnTo>
                <a:lnTo>
                  <a:pt x="20" y="3007"/>
                </a:lnTo>
                <a:lnTo>
                  <a:pt x="20" y="2967"/>
                </a:lnTo>
                <a:close/>
              </a:path>
            </a:pathLst>
          </a:custGeom>
          <a:solidFill>
            <a:schemeClr val="bg1"/>
          </a:solidFill>
          <a:ln w="9525">
            <a:solidFill>
              <a:srgbClr val="161616"/>
            </a:solidFill>
            <a:round/>
            <a:headEnd/>
            <a:tailEnd/>
          </a:ln>
        </p:spPr>
        <p:txBody>
          <a:bodyPr/>
          <a:lstStyle/>
          <a:p>
            <a:endParaRPr lang="en-US">
              <a:solidFill>
                <a:schemeClr val="bg1"/>
              </a:solidFill>
            </a:endParaRPr>
          </a:p>
        </p:txBody>
      </p:sp>
      <p:sp>
        <p:nvSpPr>
          <p:cNvPr id="64523" name="Freeform 12"/>
          <p:cNvSpPr>
            <a:spLocks/>
          </p:cNvSpPr>
          <p:nvPr/>
        </p:nvSpPr>
        <p:spPr bwMode="auto">
          <a:xfrm>
            <a:off x="576479" y="5119688"/>
            <a:ext cx="6584950" cy="44450"/>
          </a:xfrm>
          <a:custGeom>
            <a:avLst/>
            <a:gdLst>
              <a:gd name="T0" fmla="*/ 2147483647 w 5958"/>
              <a:gd name="T1" fmla="*/ 2147483647 h 40"/>
              <a:gd name="T2" fmla="*/ 2147483647 w 5958"/>
              <a:gd name="T3" fmla="*/ 0 h 40"/>
              <a:gd name="T4" fmla="*/ 0 w 5958"/>
              <a:gd name="T5" fmla="*/ 0 h 40"/>
              <a:gd name="T6" fmla="*/ 0 w 5958"/>
              <a:gd name="T7" fmla="*/ 2147483647 h 40"/>
              <a:gd name="T8" fmla="*/ 2147483647 w 5958"/>
              <a:gd name="T9" fmla="*/ 2147483647 h 40"/>
              <a:gd name="T10" fmla="*/ 2147483647 w 5958"/>
              <a:gd name="T11" fmla="*/ 2147483647 h 40"/>
              <a:gd name="T12" fmla="*/ 0 60000 65536"/>
              <a:gd name="T13" fmla="*/ 0 60000 65536"/>
              <a:gd name="T14" fmla="*/ 0 60000 65536"/>
              <a:gd name="T15" fmla="*/ 0 60000 65536"/>
              <a:gd name="T16" fmla="*/ 0 60000 65536"/>
              <a:gd name="T17" fmla="*/ 0 60000 65536"/>
              <a:gd name="T18" fmla="*/ 0 w 5958"/>
              <a:gd name="T19" fmla="*/ 0 h 40"/>
              <a:gd name="T20" fmla="*/ 5958 w 5958"/>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5958" h="40">
                <a:moveTo>
                  <a:pt x="5958" y="20"/>
                </a:moveTo>
                <a:lnTo>
                  <a:pt x="5958" y="0"/>
                </a:lnTo>
                <a:lnTo>
                  <a:pt x="0" y="0"/>
                </a:lnTo>
                <a:lnTo>
                  <a:pt x="0" y="40"/>
                </a:lnTo>
                <a:lnTo>
                  <a:pt x="5958" y="40"/>
                </a:lnTo>
                <a:lnTo>
                  <a:pt x="5958" y="20"/>
                </a:lnTo>
                <a:close/>
              </a:path>
            </a:pathLst>
          </a:custGeom>
          <a:solidFill>
            <a:schemeClr val="bg1"/>
          </a:solidFill>
          <a:ln w="9525">
            <a:solidFill>
              <a:srgbClr val="161616"/>
            </a:solidFill>
            <a:round/>
            <a:headEnd/>
            <a:tailEnd/>
          </a:ln>
        </p:spPr>
        <p:txBody>
          <a:bodyPr/>
          <a:lstStyle/>
          <a:p>
            <a:endParaRPr lang="en-US">
              <a:solidFill>
                <a:schemeClr val="bg1"/>
              </a:solidFill>
            </a:endParaRPr>
          </a:p>
        </p:txBody>
      </p:sp>
      <p:sp>
        <p:nvSpPr>
          <p:cNvPr id="177165" name="Freeform 13"/>
          <p:cNvSpPr>
            <a:spLocks/>
          </p:cNvSpPr>
          <p:nvPr/>
        </p:nvSpPr>
        <p:spPr bwMode="auto">
          <a:xfrm>
            <a:off x="651092" y="1951039"/>
            <a:ext cx="6316662" cy="3121025"/>
          </a:xfrm>
          <a:custGeom>
            <a:avLst/>
            <a:gdLst>
              <a:gd name="T0" fmla="*/ 2147483647 w 5714"/>
              <a:gd name="T1" fmla="*/ 0 h 2825"/>
              <a:gd name="T2" fmla="*/ 2147483647 w 5714"/>
              <a:gd name="T3" fmla="*/ 0 h 2825"/>
              <a:gd name="T4" fmla="*/ 2147483647 w 5714"/>
              <a:gd name="T5" fmla="*/ 2147483647 h 2825"/>
              <a:gd name="T6" fmla="*/ 2147483647 w 5714"/>
              <a:gd name="T7" fmla="*/ 2147483647 h 2825"/>
              <a:gd name="T8" fmla="*/ 2147483647 w 5714"/>
              <a:gd name="T9" fmla="*/ 2147483647 h 2825"/>
              <a:gd name="T10" fmla="*/ 2147483647 w 5714"/>
              <a:gd name="T11" fmla="*/ 2147483647 h 2825"/>
              <a:gd name="T12" fmla="*/ 2147483647 w 5714"/>
              <a:gd name="T13" fmla="*/ 2147483647 h 2825"/>
              <a:gd name="T14" fmla="*/ 2147483647 w 5714"/>
              <a:gd name="T15" fmla="*/ 2147483647 h 2825"/>
              <a:gd name="T16" fmla="*/ 2147483647 w 5714"/>
              <a:gd name="T17" fmla="*/ 2147483647 h 2825"/>
              <a:gd name="T18" fmla="*/ 2147483647 w 5714"/>
              <a:gd name="T19" fmla="*/ 2147483647 h 2825"/>
              <a:gd name="T20" fmla="*/ 2147483647 w 5714"/>
              <a:gd name="T21" fmla="*/ 2147483647 h 2825"/>
              <a:gd name="T22" fmla="*/ 2147483647 w 5714"/>
              <a:gd name="T23" fmla="*/ 2147483647 h 2825"/>
              <a:gd name="T24" fmla="*/ 2147483647 w 5714"/>
              <a:gd name="T25" fmla="*/ 2147483647 h 2825"/>
              <a:gd name="T26" fmla="*/ 2147483647 w 5714"/>
              <a:gd name="T27" fmla="*/ 2147483647 h 2825"/>
              <a:gd name="T28" fmla="*/ 2147483647 w 5714"/>
              <a:gd name="T29" fmla="*/ 2147483647 h 2825"/>
              <a:gd name="T30" fmla="*/ 2147483647 w 5714"/>
              <a:gd name="T31" fmla="*/ 2147483647 h 2825"/>
              <a:gd name="T32" fmla="*/ 2147483647 w 5714"/>
              <a:gd name="T33" fmla="*/ 2147483647 h 2825"/>
              <a:gd name="T34" fmla="*/ 2147483647 w 5714"/>
              <a:gd name="T35" fmla="*/ 2147483647 h 2825"/>
              <a:gd name="T36" fmla="*/ 2147483647 w 5714"/>
              <a:gd name="T37" fmla="*/ 2147483647 h 2825"/>
              <a:gd name="T38" fmla="*/ 2147483647 w 5714"/>
              <a:gd name="T39" fmla="*/ 2147483647 h 2825"/>
              <a:gd name="T40" fmla="*/ 2147483647 w 5714"/>
              <a:gd name="T41" fmla="*/ 2147483647 h 2825"/>
              <a:gd name="T42" fmla="*/ 2147483647 w 5714"/>
              <a:gd name="T43" fmla="*/ 2147483647 h 2825"/>
              <a:gd name="T44" fmla="*/ 2147483647 w 5714"/>
              <a:gd name="T45" fmla="*/ 2147483647 h 2825"/>
              <a:gd name="T46" fmla="*/ 2147483647 w 5714"/>
              <a:gd name="T47" fmla="*/ 2147483647 h 2825"/>
              <a:gd name="T48" fmla="*/ 2147483647 w 5714"/>
              <a:gd name="T49" fmla="*/ 2147483647 h 2825"/>
              <a:gd name="T50" fmla="*/ 2147483647 w 5714"/>
              <a:gd name="T51" fmla="*/ 2147483647 h 2825"/>
              <a:gd name="T52" fmla="*/ 2147483647 w 5714"/>
              <a:gd name="T53" fmla="*/ 2147483647 h 2825"/>
              <a:gd name="T54" fmla="*/ 2147483647 w 5714"/>
              <a:gd name="T55" fmla="*/ 2147483647 h 2825"/>
              <a:gd name="T56" fmla="*/ 2147483647 w 5714"/>
              <a:gd name="T57" fmla="*/ 2147483647 h 2825"/>
              <a:gd name="T58" fmla="*/ 2147483647 w 5714"/>
              <a:gd name="T59" fmla="*/ 2147483647 h 2825"/>
              <a:gd name="T60" fmla="*/ 2147483647 w 5714"/>
              <a:gd name="T61" fmla="*/ 2147483647 h 2825"/>
              <a:gd name="T62" fmla="*/ 2147483647 w 5714"/>
              <a:gd name="T63" fmla="*/ 2147483647 h 2825"/>
              <a:gd name="T64" fmla="*/ 2147483647 w 5714"/>
              <a:gd name="T65" fmla="*/ 2147483647 h 2825"/>
              <a:gd name="T66" fmla="*/ 0 w 5714"/>
              <a:gd name="T67" fmla="*/ 2147483647 h 282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714"/>
              <a:gd name="T103" fmla="*/ 0 h 2825"/>
              <a:gd name="T104" fmla="*/ 5714 w 5714"/>
              <a:gd name="T105" fmla="*/ 2825 h 282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714" h="2825">
                <a:moveTo>
                  <a:pt x="5714" y="0"/>
                </a:moveTo>
                <a:lnTo>
                  <a:pt x="5714" y="0"/>
                </a:lnTo>
                <a:lnTo>
                  <a:pt x="5713" y="135"/>
                </a:lnTo>
                <a:lnTo>
                  <a:pt x="5694" y="268"/>
                </a:lnTo>
                <a:lnTo>
                  <a:pt x="5659" y="399"/>
                </a:lnTo>
                <a:lnTo>
                  <a:pt x="5609" y="525"/>
                </a:lnTo>
                <a:lnTo>
                  <a:pt x="5543" y="651"/>
                </a:lnTo>
                <a:lnTo>
                  <a:pt x="5461" y="772"/>
                </a:lnTo>
                <a:lnTo>
                  <a:pt x="5365" y="891"/>
                </a:lnTo>
                <a:lnTo>
                  <a:pt x="5257" y="1008"/>
                </a:lnTo>
                <a:lnTo>
                  <a:pt x="5135" y="1120"/>
                </a:lnTo>
                <a:lnTo>
                  <a:pt x="5001" y="1231"/>
                </a:lnTo>
                <a:lnTo>
                  <a:pt x="4854" y="1339"/>
                </a:lnTo>
                <a:lnTo>
                  <a:pt x="4697" y="1443"/>
                </a:lnTo>
                <a:lnTo>
                  <a:pt x="4529" y="1545"/>
                </a:lnTo>
                <a:lnTo>
                  <a:pt x="4349" y="1643"/>
                </a:lnTo>
                <a:lnTo>
                  <a:pt x="4160" y="1738"/>
                </a:lnTo>
                <a:lnTo>
                  <a:pt x="3963" y="1828"/>
                </a:lnTo>
                <a:lnTo>
                  <a:pt x="3757" y="1918"/>
                </a:lnTo>
                <a:lnTo>
                  <a:pt x="3542" y="2003"/>
                </a:lnTo>
                <a:lnTo>
                  <a:pt x="3319" y="2085"/>
                </a:lnTo>
                <a:lnTo>
                  <a:pt x="3090" y="2164"/>
                </a:lnTo>
                <a:lnTo>
                  <a:pt x="2856" y="2239"/>
                </a:lnTo>
                <a:lnTo>
                  <a:pt x="2614" y="2309"/>
                </a:lnTo>
                <a:lnTo>
                  <a:pt x="2367" y="2378"/>
                </a:lnTo>
                <a:lnTo>
                  <a:pt x="2115" y="2442"/>
                </a:lnTo>
                <a:lnTo>
                  <a:pt x="1860" y="2504"/>
                </a:lnTo>
                <a:lnTo>
                  <a:pt x="1601" y="2561"/>
                </a:lnTo>
                <a:lnTo>
                  <a:pt x="1338" y="2615"/>
                </a:lnTo>
                <a:lnTo>
                  <a:pt x="1073" y="2664"/>
                </a:lnTo>
                <a:lnTo>
                  <a:pt x="806" y="2710"/>
                </a:lnTo>
                <a:lnTo>
                  <a:pt x="539" y="2753"/>
                </a:lnTo>
                <a:lnTo>
                  <a:pt x="269" y="2790"/>
                </a:lnTo>
                <a:lnTo>
                  <a:pt x="0" y="2825"/>
                </a:lnTo>
              </a:path>
            </a:pathLst>
          </a:custGeom>
          <a:noFill/>
          <a:ln w="38100">
            <a:solidFill>
              <a:srgbClr val="FE9D3C"/>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solidFill>
                <a:schemeClr val="bg1"/>
              </a:solidFill>
            </a:endParaRPr>
          </a:p>
        </p:txBody>
      </p:sp>
      <p:sp>
        <p:nvSpPr>
          <p:cNvPr id="177166" name="Freeform 14"/>
          <p:cNvSpPr>
            <a:spLocks/>
          </p:cNvSpPr>
          <p:nvPr/>
        </p:nvSpPr>
        <p:spPr bwMode="auto">
          <a:xfrm>
            <a:off x="676493" y="1951039"/>
            <a:ext cx="6326187" cy="3121025"/>
          </a:xfrm>
          <a:custGeom>
            <a:avLst/>
            <a:gdLst>
              <a:gd name="T0" fmla="*/ 0 w 5724"/>
              <a:gd name="T1" fmla="*/ 0 h 2825"/>
              <a:gd name="T2" fmla="*/ 0 w 5724"/>
              <a:gd name="T3" fmla="*/ 0 h 2825"/>
              <a:gd name="T4" fmla="*/ 2147483647 w 5724"/>
              <a:gd name="T5" fmla="*/ 2147483647 h 2825"/>
              <a:gd name="T6" fmla="*/ 2147483647 w 5724"/>
              <a:gd name="T7" fmla="*/ 2147483647 h 2825"/>
              <a:gd name="T8" fmla="*/ 2147483647 w 5724"/>
              <a:gd name="T9" fmla="*/ 2147483647 h 2825"/>
              <a:gd name="T10" fmla="*/ 2147483647 w 5724"/>
              <a:gd name="T11" fmla="*/ 2147483647 h 2825"/>
              <a:gd name="T12" fmla="*/ 2147483647 w 5724"/>
              <a:gd name="T13" fmla="*/ 2147483647 h 2825"/>
              <a:gd name="T14" fmla="*/ 2147483647 w 5724"/>
              <a:gd name="T15" fmla="*/ 2147483647 h 2825"/>
              <a:gd name="T16" fmla="*/ 2147483647 w 5724"/>
              <a:gd name="T17" fmla="*/ 2147483647 h 2825"/>
              <a:gd name="T18" fmla="*/ 2147483647 w 5724"/>
              <a:gd name="T19" fmla="*/ 2147483647 h 2825"/>
              <a:gd name="T20" fmla="*/ 2147483647 w 5724"/>
              <a:gd name="T21" fmla="*/ 2147483647 h 2825"/>
              <a:gd name="T22" fmla="*/ 2147483647 w 5724"/>
              <a:gd name="T23" fmla="*/ 2147483647 h 2825"/>
              <a:gd name="T24" fmla="*/ 2147483647 w 5724"/>
              <a:gd name="T25" fmla="*/ 2147483647 h 2825"/>
              <a:gd name="T26" fmla="*/ 2147483647 w 5724"/>
              <a:gd name="T27" fmla="*/ 2147483647 h 2825"/>
              <a:gd name="T28" fmla="*/ 2147483647 w 5724"/>
              <a:gd name="T29" fmla="*/ 2147483647 h 2825"/>
              <a:gd name="T30" fmla="*/ 2147483647 w 5724"/>
              <a:gd name="T31" fmla="*/ 2147483647 h 2825"/>
              <a:gd name="T32" fmla="*/ 2147483647 w 5724"/>
              <a:gd name="T33" fmla="*/ 2147483647 h 2825"/>
              <a:gd name="T34" fmla="*/ 2147483647 w 5724"/>
              <a:gd name="T35" fmla="*/ 2147483647 h 2825"/>
              <a:gd name="T36" fmla="*/ 2147483647 w 5724"/>
              <a:gd name="T37" fmla="*/ 2147483647 h 2825"/>
              <a:gd name="T38" fmla="*/ 2147483647 w 5724"/>
              <a:gd name="T39" fmla="*/ 2147483647 h 2825"/>
              <a:gd name="T40" fmla="*/ 2147483647 w 5724"/>
              <a:gd name="T41" fmla="*/ 2147483647 h 2825"/>
              <a:gd name="T42" fmla="*/ 2147483647 w 5724"/>
              <a:gd name="T43" fmla="*/ 2147483647 h 2825"/>
              <a:gd name="T44" fmla="*/ 2147483647 w 5724"/>
              <a:gd name="T45" fmla="*/ 2147483647 h 2825"/>
              <a:gd name="T46" fmla="*/ 2147483647 w 5724"/>
              <a:gd name="T47" fmla="*/ 2147483647 h 2825"/>
              <a:gd name="T48" fmla="*/ 2147483647 w 5724"/>
              <a:gd name="T49" fmla="*/ 2147483647 h 2825"/>
              <a:gd name="T50" fmla="*/ 2147483647 w 5724"/>
              <a:gd name="T51" fmla="*/ 2147483647 h 2825"/>
              <a:gd name="T52" fmla="*/ 2147483647 w 5724"/>
              <a:gd name="T53" fmla="*/ 2147483647 h 2825"/>
              <a:gd name="T54" fmla="*/ 2147483647 w 5724"/>
              <a:gd name="T55" fmla="*/ 2147483647 h 2825"/>
              <a:gd name="T56" fmla="*/ 2147483647 w 5724"/>
              <a:gd name="T57" fmla="*/ 2147483647 h 2825"/>
              <a:gd name="T58" fmla="*/ 2147483647 w 5724"/>
              <a:gd name="T59" fmla="*/ 2147483647 h 2825"/>
              <a:gd name="T60" fmla="*/ 2147483647 w 5724"/>
              <a:gd name="T61" fmla="*/ 2147483647 h 2825"/>
              <a:gd name="T62" fmla="*/ 2147483647 w 5724"/>
              <a:gd name="T63" fmla="*/ 2147483647 h 2825"/>
              <a:gd name="T64" fmla="*/ 2147483647 w 5724"/>
              <a:gd name="T65" fmla="*/ 2147483647 h 2825"/>
              <a:gd name="T66" fmla="*/ 2147483647 w 5724"/>
              <a:gd name="T67" fmla="*/ 2147483647 h 282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724"/>
              <a:gd name="T103" fmla="*/ 0 h 2825"/>
              <a:gd name="T104" fmla="*/ 5724 w 5724"/>
              <a:gd name="T105" fmla="*/ 2825 h 282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724" h="2825">
                <a:moveTo>
                  <a:pt x="0" y="0"/>
                </a:moveTo>
                <a:lnTo>
                  <a:pt x="0" y="0"/>
                </a:lnTo>
                <a:lnTo>
                  <a:pt x="1" y="135"/>
                </a:lnTo>
                <a:lnTo>
                  <a:pt x="20" y="268"/>
                </a:lnTo>
                <a:lnTo>
                  <a:pt x="54" y="399"/>
                </a:lnTo>
                <a:lnTo>
                  <a:pt x="106" y="525"/>
                </a:lnTo>
                <a:lnTo>
                  <a:pt x="172" y="651"/>
                </a:lnTo>
                <a:lnTo>
                  <a:pt x="253" y="772"/>
                </a:lnTo>
                <a:lnTo>
                  <a:pt x="348" y="891"/>
                </a:lnTo>
                <a:lnTo>
                  <a:pt x="458" y="1008"/>
                </a:lnTo>
                <a:lnTo>
                  <a:pt x="580" y="1120"/>
                </a:lnTo>
                <a:lnTo>
                  <a:pt x="714" y="1231"/>
                </a:lnTo>
                <a:lnTo>
                  <a:pt x="861" y="1339"/>
                </a:lnTo>
                <a:lnTo>
                  <a:pt x="1019" y="1443"/>
                </a:lnTo>
                <a:lnTo>
                  <a:pt x="1188" y="1545"/>
                </a:lnTo>
                <a:lnTo>
                  <a:pt x="1368" y="1643"/>
                </a:lnTo>
                <a:lnTo>
                  <a:pt x="1556" y="1738"/>
                </a:lnTo>
                <a:lnTo>
                  <a:pt x="1754" y="1828"/>
                </a:lnTo>
                <a:lnTo>
                  <a:pt x="1961" y="1918"/>
                </a:lnTo>
                <a:lnTo>
                  <a:pt x="2175" y="2003"/>
                </a:lnTo>
                <a:lnTo>
                  <a:pt x="2399" y="2085"/>
                </a:lnTo>
                <a:lnTo>
                  <a:pt x="2628" y="2164"/>
                </a:lnTo>
                <a:lnTo>
                  <a:pt x="2864" y="2239"/>
                </a:lnTo>
                <a:lnTo>
                  <a:pt x="3106" y="2309"/>
                </a:lnTo>
                <a:lnTo>
                  <a:pt x="3352" y="2378"/>
                </a:lnTo>
                <a:lnTo>
                  <a:pt x="3604" y="2442"/>
                </a:lnTo>
                <a:lnTo>
                  <a:pt x="3860" y="2504"/>
                </a:lnTo>
                <a:lnTo>
                  <a:pt x="4119" y="2561"/>
                </a:lnTo>
                <a:lnTo>
                  <a:pt x="4383" y="2615"/>
                </a:lnTo>
                <a:lnTo>
                  <a:pt x="4648" y="2664"/>
                </a:lnTo>
                <a:lnTo>
                  <a:pt x="4916" y="2710"/>
                </a:lnTo>
                <a:lnTo>
                  <a:pt x="5184" y="2753"/>
                </a:lnTo>
                <a:lnTo>
                  <a:pt x="5454" y="2790"/>
                </a:lnTo>
                <a:lnTo>
                  <a:pt x="5724" y="2825"/>
                </a:lnTo>
              </a:path>
            </a:pathLst>
          </a:cu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solidFill>
                <a:schemeClr val="bg1"/>
              </a:solidFill>
            </a:endParaRPr>
          </a:p>
        </p:txBody>
      </p:sp>
      <p:sp>
        <p:nvSpPr>
          <p:cNvPr id="177167" name="Line 15"/>
          <p:cNvSpPr>
            <a:spLocks noChangeShapeType="1"/>
          </p:cNvSpPr>
          <p:nvPr/>
        </p:nvSpPr>
        <p:spPr bwMode="auto">
          <a:xfrm>
            <a:off x="827305" y="4438651"/>
            <a:ext cx="6048375" cy="0"/>
          </a:xfrm>
          <a:prstGeom prst="line">
            <a:avLst/>
          </a:prstGeom>
          <a:noFill/>
          <a:ln w="28575">
            <a:solidFill>
              <a:schemeClr val="bg1"/>
            </a:solidFill>
            <a:prstDash val="dash"/>
            <a:round/>
            <a:headEnd/>
            <a:tailEnd/>
          </a:ln>
          <a:extLst>
            <a:ext uri="{909E8E84-426E-40dd-AFC4-6F175D3DCCD1}">
              <a14:hiddenFill xmlns:a14="http://schemas.microsoft.com/office/drawing/2010/main" xmlns="">
                <a:noFill/>
              </a14:hiddenFill>
            </a:ext>
          </a:extLst>
        </p:spPr>
        <p:txBody>
          <a:bodyPr/>
          <a:lstStyle/>
          <a:p>
            <a:pPr>
              <a:defRPr/>
            </a:pPr>
            <a:endParaRPr lang="en-US">
              <a:solidFill>
                <a:schemeClr val="bg1"/>
              </a:solidFill>
            </a:endParaRPr>
          </a:p>
        </p:txBody>
      </p:sp>
      <p:sp>
        <p:nvSpPr>
          <p:cNvPr id="64527" name="Line 16"/>
          <p:cNvSpPr>
            <a:spLocks noChangeShapeType="1"/>
          </p:cNvSpPr>
          <p:nvPr/>
        </p:nvSpPr>
        <p:spPr bwMode="auto">
          <a:xfrm>
            <a:off x="4646830" y="6197601"/>
            <a:ext cx="1592263" cy="0"/>
          </a:xfrm>
          <a:prstGeom prst="line">
            <a:avLst/>
          </a:prstGeom>
          <a:noFill/>
          <a:ln w="9525">
            <a:solidFill>
              <a:srgbClr val="161616"/>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solidFill>
                <a:schemeClr val="bg1"/>
              </a:solidFill>
            </a:endParaRPr>
          </a:p>
        </p:txBody>
      </p:sp>
      <p:sp>
        <p:nvSpPr>
          <p:cNvPr id="64528" name="Text Box 17"/>
          <p:cNvSpPr txBox="1">
            <a:spLocks noChangeArrowheads="1"/>
          </p:cNvSpPr>
          <p:nvPr/>
        </p:nvSpPr>
        <p:spPr bwMode="auto">
          <a:xfrm>
            <a:off x="400268" y="5167313"/>
            <a:ext cx="954087"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2000">
                <a:solidFill>
                  <a:schemeClr val="bg1"/>
                </a:solidFill>
              </a:rPr>
              <a:t>Slack</a:t>
            </a:r>
          </a:p>
        </p:txBody>
      </p:sp>
      <p:sp>
        <p:nvSpPr>
          <p:cNvPr id="64529" name="Text Box 18"/>
          <p:cNvSpPr txBox="1">
            <a:spLocks noChangeArrowheads="1"/>
          </p:cNvSpPr>
          <p:nvPr/>
        </p:nvSpPr>
        <p:spPr bwMode="auto">
          <a:xfrm>
            <a:off x="6850010" y="5167313"/>
            <a:ext cx="955675"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eaLnBrk="0" fontAlgn="base" hangingPunct="0">
              <a:spcBef>
                <a:spcPct val="0"/>
              </a:spcBef>
              <a:spcAft>
                <a:spcPct val="0"/>
              </a:spcAft>
              <a:defRPr sz="1600">
                <a:solidFill>
                  <a:schemeClr val="tx1"/>
                </a:solidFill>
                <a:latin typeface="Arial" charset="0"/>
                <a:ea typeface="ＭＳ Ｐゴシック" charset="0"/>
              </a:defRPr>
            </a:lvl6pPr>
            <a:lvl7pPr marL="2971800" indent="-228600" eaLnBrk="0" fontAlgn="base" hangingPunct="0">
              <a:spcBef>
                <a:spcPct val="0"/>
              </a:spcBef>
              <a:spcAft>
                <a:spcPct val="0"/>
              </a:spcAft>
              <a:defRPr sz="1600">
                <a:solidFill>
                  <a:schemeClr val="tx1"/>
                </a:solidFill>
                <a:latin typeface="Arial" charset="0"/>
                <a:ea typeface="ＭＳ Ｐゴシック" charset="0"/>
              </a:defRPr>
            </a:lvl7pPr>
            <a:lvl8pPr marL="3429000" indent="-228600" eaLnBrk="0" fontAlgn="base" hangingPunct="0">
              <a:spcBef>
                <a:spcPct val="0"/>
              </a:spcBef>
              <a:spcAft>
                <a:spcPct val="0"/>
              </a:spcAft>
              <a:defRPr sz="1600">
                <a:solidFill>
                  <a:schemeClr val="tx1"/>
                </a:solidFill>
                <a:latin typeface="Arial" charset="0"/>
                <a:ea typeface="ＭＳ Ｐゴシック" charset="0"/>
              </a:defRPr>
            </a:lvl8pPr>
            <a:lvl9pPr marL="3886200" indent="-228600" eaLnBrk="0" fontAlgn="base" hangingPunct="0">
              <a:spcBef>
                <a:spcPct val="0"/>
              </a:spcBef>
              <a:spcAft>
                <a:spcPct val="0"/>
              </a:spcAft>
              <a:defRPr sz="1600">
                <a:solidFill>
                  <a:schemeClr val="tx1"/>
                </a:solidFill>
                <a:latin typeface="Arial" charset="0"/>
                <a:ea typeface="ＭＳ Ｐゴシック" charset="0"/>
              </a:defRPr>
            </a:lvl9pPr>
          </a:lstStyle>
          <a:p>
            <a:r>
              <a:rPr lang="en-US" sz="2000">
                <a:solidFill>
                  <a:schemeClr val="bg1"/>
                </a:solidFill>
              </a:rPr>
              <a:t>Tight</a:t>
            </a:r>
          </a:p>
        </p:txBody>
      </p:sp>
      <p:sp>
        <p:nvSpPr>
          <p:cNvPr id="2" name="Title 4">
            <a:extLst>
              <a:ext uri="{FF2B5EF4-FFF2-40B4-BE49-F238E27FC236}">
                <a16:creationId xmlns:a16="http://schemas.microsoft.com/office/drawing/2014/main" id="{66C85371-3567-826C-8E40-0BE7A63696E8}"/>
              </a:ext>
            </a:extLst>
          </p:cNvPr>
          <p:cNvSpPr txBox="1">
            <a:spLocks/>
          </p:cNvSpPr>
          <p:nvPr/>
        </p:nvSpPr>
        <p:spPr>
          <a:xfrm>
            <a:off x="191194" y="365125"/>
            <a:ext cx="753144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rial" charset="0"/>
                <a:ea typeface="Arial" charset="0"/>
                <a:cs typeface="Arial" charset="0"/>
              </a:defRPr>
            </a:lvl1pPr>
          </a:lstStyle>
          <a:p>
            <a:r>
              <a:rPr lang="en-US" sz="3200" dirty="0"/>
              <a:t>FAR / FRR relationship</a:t>
            </a:r>
          </a:p>
        </p:txBody>
      </p:sp>
      <p:pic>
        <p:nvPicPr>
          <p:cNvPr id="3" name="Picture 2" descr="Blue digital binary data on a screen">
            <a:extLst>
              <a:ext uri="{FF2B5EF4-FFF2-40B4-BE49-F238E27FC236}">
                <a16:creationId xmlns:a16="http://schemas.microsoft.com/office/drawing/2014/main" id="{948C3798-7B08-86EE-8865-7970C4A2518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19162" y="0"/>
            <a:ext cx="4469364" cy="6858000"/>
          </a:xfrm>
          <a:prstGeom prst="rect">
            <a:avLst/>
          </a:prstGeom>
        </p:spPr>
      </p:pic>
    </p:spTree>
    <p:extLst>
      <p:ext uri="{BB962C8B-B14F-4D97-AF65-F5344CB8AC3E}">
        <p14:creationId xmlns:p14="http://schemas.microsoft.com/office/powerpoint/2010/main" val="332118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False rejection and false acceptance</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60"/>
            <a:ext cx="7194130" cy="4351338"/>
          </a:xfrm>
        </p:spPr>
        <p:txBody>
          <a:bodyPr>
            <a:normAutofit lnSpcReduction="10000"/>
          </a:bodyPr>
          <a:lstStyle/>
          <a:p>
            <a:pPr marL="0" indent="0">
              <a:lnSpc>
                <a:spcPct val="150000"/>
              </a:lnSpc>
              <a:spcBef>
                <a:spcPts val="600"/>
              </a:spcBef>
              <a:spcAft>
                <a:spcPts val="600"/>
              </a:spcAft>
              <a:buNone/>
            </a:pPr>
            <a:r>
              <a:rPr lang="en-GB" sz="2000" b="1" dirty="0">
                <a:latin typeface="+mn-lt"/>
              </a:rPr>
              <a:t>False rejection - </a:t>
            </a:r>
            <a:r>
              <a:rPr lang="en-GB" sz="2000" dirty="0">
                <a:latin typeface="+mn-lt"/>
              </a:rPr>
              <a:t>When a legitimate user who should be confirmed as a ‘match’ by the biometric system is incorrectly confirmed as ‘no-match’ and denied authentication.</a:t>
            </a:r>
          </a:p>
          <a:p>
            <a:pPr marL="0" indent="0">
              <a:lnSpc>
                <a:spcPct val="150000"/>
              </a:lnSpc>
              <a:spcBef>
                <a:spcPts val="600"/>
              </a:spcBef>
              <a:spcAft>
                <a:spcPts val="600"/>
              </a:spcAft>
              <a:buNone/>
            </a:pPr>
            <a:r>
              <a:rPr lang="en-GB" sz="2000" b="1" i="0" dirty="0">
                <a:effectLst/>
                <a:latin typeface="+mn-lt"/>
              </a:rPr>
              <a:t>False acceptance</a:t>
            </a:r>
            <a:r>
              <a:rPr lang="en-GB" sz="2000" i="0" dirty="0">
                <a:effectLst/>
                <a:latin typeface="+mn-lt"/>
              </a:rPr>
              <a:t> </a:t>
            </a:r>
            <a:r>
              <a:rPr lang="en-GB" sz="2000" b="1" i="0" dirty="0">
                <a:effectLst/>
                <a:latin typeface="+mn-lt"/>
              </a:rPr>
              <a:t>– </a:t>
            </a:r>
            <a:r>
              <a:rPr lang="en-GB" sz="2000" i="0" dirty="0">
                <a:effectLst/>
                <a:latin typeface="+mn-lt"/>
              </a:rPr>
              <a:t>When an illegitimate user or a threat actor is incorrectly </a:t>
            </a:r>
            <a:r>
              <a:rPr lang="en-GB" sz="2000" dirty="0">
                <a:latin typeface="+mn-lt"/>
              </a:rPr>
              <a:t>confirmed as a ‘match’ by the system when a decision should have classified them as ‘no-match.’</a:t>
            </a:r>
            <a:endParaRPr lang="en-US" sz="2000" dirty="0">
              <a:latin typeface="+mn-lt"/>
            </a:endParaRPr>
          </a:p>
          <a:p>
            <a:pPr marL="0" indent="0">
              <a:lnSpc>
                <a:spcPct val="150000"/>
              </a:lnSpc>
              <a:spcBef>
                <a:spcPts val="600"/>
              </a:spcBef>
              <a:spcAft>
                <a:spcPts val="600"/>
              </a:spcAft>
              <a:buNone/>
            </a:pPr>
            <a:r>
              <a:rPr lang="en-US" sz="2000" b="1" i="0" dirty="0">
                <a:effectLst/>
                <a:latin typeface="+mn-lt"/>
              </a:rPr>
              <a:t>E.g</a:t>
            </a:r>
            <a:r>
              <a:rPr lang="en-US" sz="2000" b="1" dirty="0">
                <a:latin typeface="+mn-lt"/>
              </a:rPr>
              <a:t>., </a:t>
            </a:r>
            <a:r>
              <a:rPr lang="en-US" sz="2000" dirty="0">
                <a:latin typeface="+mn-lt"/>
              </a:rPr>
              <a:t>When Apple first introduced facial recognition on their iPhones – a photograph of an individual could result in a ‘match.’</a:t>
            </a:r>
            <a:endParaRPr lang="en-GB" sz="2000" b="1" i="0" dirty="0">
              <a:effectLst/>
              <a:latin typeface="+mn-lt"/>
            </a:endParaRPr>
          </a:p>
        </p:txBody>
      </p:sp>
      <p:pic>
        <p:nvPicPr>
          <p:cNvPr id="3" name="Picture 2" descr="A finger pointing on a tablet with green neon lights">
            <a:extLst>
              <a:ext uri="{FF2B5EF4-FFF2-40B4-BE49-F238E27FC236}">
                <a16:creationId xmlns:a16="http://schemas.microsoft.com/office/drawing/2014/main" id="{6210800C-FE6A-1D48-7D70-56BE14D6C46B}"/>
              </a:ext>
            </a:extLst>
          </p:cNvPr>
          <p:cNvPicPr>
            <a:picLocks noChangeAspect="1"/>
          </p:cNvPicPr>
          <p:nvPr/>
        </p:nvPicPr>
        <p:blipFill rotWithShape="1">
          <a:blip r:embed="rId2">
            <a:extLst>
              <a:ext uri="{28A0092B-C50C-407E-A947-70E740481C1C}">
                <a14:useLocalDpi xmlns:a14="http://schemas.microsoft.com/office/drawing/2010/main" val="0"/>
              </a:ext>
            </a:extLst>
          </a:blip>
          <a:srcRect l="10423" r="46130"/>
          <a:stretch/>
        </p:blipFill>
        <p:spPr>
          <a:xfrm>
            <a:off x="7722637" y="0"/>
            <a:ext cx="4469363" cy="6858000"/>
          </a:xfrm>
          <a:prstGeom prst="rect">
            <a:avLst/>
          </a:prstGeom>
        </p:spPr>
      </p:pic>
      <p:pic>
        <p:nvPicPr>
          <p:cNvPr id="8" name="Picture 7" descr="Lines of code">
            <a:extLst>
              <a:ext uri="{FF2B5EF4-FFF2-40B4-BE49-F238E27FC236}">
                <a16:creationId xmlns:a16="http://schemas.microsoft.com/office/drawing/2014/main" id="{B82CF832-5405-BD1C-B7D7-B1EEF09765E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722636" y="42333"/>
            <a:ext cx="4469364" cy="6773333"/>
          </a:xfrm>
          <a:prstGeom prst="rect">
            <a:avLst/>
          </a:prstGeom>
        </p:spPr>
      </p:pic>
    </p:spTree>
    <p:extLst>
      <p:ext uri="{BB962C8B-B14F-4D97-AF65-F5344CB8AC3E}">
        <p14:creationId xmlns:p14="http://schemas.microsoft.com/office/powerpoint/2010/main" val="2436185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7515F5-5E0C-2A41-8B54-6A7E018A3CEA}"/>
              </a:ext>
            </a:extLst>
          </p:cNvPr>
          <p:cNvSpPr>
            <a:spLocks noGrp="1"/>
          </p:cNvSpPr>
          <p:nvPr>
            <p:ph type="title"/>
          </p:nvPr>
        </p:nvSpPr>
        <p:spPr>
          <a:xfrm>
            <a:off x="3974841" y="552182"/>
            <a:ext cx="8117632" cy="3343135"/>
          </a:xfrm>
          <a:noFill/>
        </p:spPr>
        <p:txBody>
          <a:bodyPr vert="horz" lIns="91440" tIns="45720" rIns="91440" bIns="45720" rtlCol="0" anchor="b">
            <a:normAutofit/>
          </a:bodyPr>
          <a:lstStyle/>
          <a:p>
            <a:r>
              <a:rPr lang="en-US" sz="5200" dirty="0">
                <a:solidFill>
                  <a:schemeClr val="tx1"/>
                </a:solidFill>
                <a:latin typeface="+mj-lt"/>
                <a:ea typeface="+mj-ea"/>
                <a:cs typeface="+mj-cs"/>
              </a:rPr>
              <a:t>Activity: </a:t>
            </a:r>
            <a:br>
              <a:rPr lang="en-US" sz="5200" dirty="0">
                <a:solidFill>
                  <a:schemeClr val="tx1"/>
                </a:solidFill>
                <a:latin typeface="+mj-lt"/>
                <a:ea typeface="+mj-ea"/>
                <a:cs typeface="+mj-cs"/>
              </a:rPr>
            </a:br>
            <a:r>
              <a:rPr lang="en-US" sz="5200" dirty="0">
                <a:solidFill>
                  <a:schemeClr val="tx1"/>
                </a:solidFill>
                <a:latin typeface="+mj-lt"/>
                <a:ea typeface="+mj-ea"/>
                <a:cs typeface="+mj-cs"/>
              </a:rPr>
              <a:t>Varying inputs</a:t>
            </a:r>
          </a:p>
        </p:txBody>
      </p:sp>
      <p:sp>
        <p:nvSpPr>
          <p:cNvPr id="5" name="Text Placeholder 4">
            <a:extLst>
              <a:ext uri="{FF2B5EF4-FFF2-40B4-BE49-F238E27FC236}">
                <a16:creationId xmlns:a16="http://schemas.microsoft.com/office/drawing/2014/main" id="{026AA3FC-7043-2E49-9CBE-D84A72810CD6}"/>
              </a:ext>
            </a:extLst>
          </p:cNvPr>
          <p:cNvSpPr>
            <a:spLocks noGrp="1"/>
          </p:cNvSpPr>
          <p:nvPr>
            <p:ph type="body" idx="1"/>
          </p:nvPr>
        </p:nvSpPr>
        <p:spPr>
          <a:xfrm>
            <a:off x="3974841" y="4067032"/>
            <a:ext cx="8117632" cy="2067068"/>
          </a:xfrm>
          <a:noFill/>
        </p:spPr>
        <p:txBody>
          <a:bodyPr vert="horz" lIns="91440" tIns="45720" rIns="91440" bIns="45720" rtlCol="0">
            <a:normAutofit/>
          </a:bodyPr>
          <a:lstStyle/>
          <a:p>
            <a:r>
              <a:rPr lang="en-US" sz="2000" dirty="0">
                <a:solidFill>
                  <a:schemeClr val="tx1"/>
                </a:solidFill>
                <a:latin typeface="+mn-lt"/>
                <a:ea typeface="+mn-ea"/>
                <a:cs typeface="+mn-cs"/>
              </a:rPr>
              <a:t>Enroll on the biometric systems again, but this time try providing your biometric input in different ways.</a:t>
            </a:r>
          </a:p>
          <a:p>
            <a:endParaRPr lang="en-US" sz="2000" dirty="0">
              <a:solidFill>
                <a:schemeClr val="tx1"/>
              </a:solidFill>
              <a:latin typeface="+mn-lt"/>
              <a:ea typeface="+mn-ea"/>
              <a:cs typeface="+mn-cs"/>
            </a:endParaRPr>
          </a:p>
          <a:p>
            <a:r>
              <a:rPr lang="en-US" sz="2000" dirty="0">
                <a:solidFill>
                  <a:schemeClr val="tx1"/>
                </a:solidFill>
                <a:latin typeface="+mn-lt"/>
                <a:ea typeface="+mn-ea"/>
                <a:cs typeface="+mn-cs"/>
              </a:rPr>
              <a:t>With your fingers, try your fingertips or the sides of your fingers.</a:t>
            </a:r>
          </a:p>
          <a:p>
            <a:r>
              <a:rPr lang="en-US" sz="2000" dirty="0">
                <a:solidFill>
                  <a:schemeClr val="tx1"/>
                </a:solidFill>
                <a:latin typeface="+mn-lt"/>
                <a:ea typeface="+mn-ea"/>
                <a:cs typeface="+mn-cs"/>
              </a:rPr>
              <a:t>With your face, try from further away or with other people in view.</a:t>
            </a:r>
          </a:p>
          <a:p>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p:txBody>
      </p:sp>
      <p:pic>
        <p:nvPicPr>
          <p:cNvPr id="2" name="Picture 1" descr="Blue 3D hologram designs">
            <a:extLst>
              <a:ext uri="{FF2B5EF4-FFF2-40B4-BE49-F238E27FC236}">
                <a16:creationId xmlns:a16="http://schemas.microsoft.com/office/drawing/2014/main" id="{DCE4E802-E888-BC93-5DF2-EBBF03A015B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1"/>
            <a:ext cx="3866835" cy="6858000"/>
          </a:xfrm>
          <a:prstGeom prst="rect">
            <a:avLst/>
          </a:prstGeom>
        </p:spPr>
      </p:pic>
    </p:spTree>
    <p:extLst>
      <p:ext uri="{BB962C8B-B14F-4D97-AF65-F5344CB8AC3E}">
        <p14:creationId xmlns:p14="http://schemas.microsoft.com/office/powerpoint/2010/main" val="150228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7515F5-5E0C-2A41-8B54-6A7E018A3CEA}"/>
              </a:ext>
            </a:extLst>
          </p:cNvPr>
          <p:cNvSpPr>
            <a:spLocks noGrp="1"/>
          </p:cNvSpPr>
          <p:nvPr>
            <p:ph type="title"/>
          </p:nvPr>
        </p:nvSpPr>
        <p:spPr>
          <a:xfrm>
            <a:off x="3993502" y="552182"/>
            <a:ext cx="7360293" cy="3343135"/>
          </a:xfrm>
          <a:noFill/>
        </p:spPr>
        <p:txBody>
          <a:bodyPr vert="horz" lIns="91440" tIns="45720" rIns="91440" bIns="45720" rtlCol="0" anchor="b">
            <a:normAutofit/>
          </a:bodyPr>
          <a:lstStyle/>
          <a:p>
            <a:r>
              <a:rPr lang="en-US" sz="5200" dirty="0">
                <a:solidFill>
                  <a:schemeClr val="tx1"/>
                </a:solidFill>
                <a:latin typeface="+mj-lt"/>
                <a:ea typeface="+mj-ea"/>
                <a:cs typeface="+mj-cs"/>
              </a:rPr>
              <a:t>Discuss: </a:t>
            </a:r>
            <a:br>
              <a:rPr lang="en-US" sz="5200" dirty="0">
                <a:solidFill>
                  <a:schemeClr val="tx1"/>
                </a:solidFill>
                <a:latin typeface="+mj-lt"/>
                <a:ea typeface="+mj-ea"/>
                <a:cs typeface="+mj-cs"/>
              </a:rPr>
            </a:br>
            <a:r>
              <a:rPr lang="en-US" sz="5200" dirty="0">
                <a:solidFill>
                  <a:schemeClr val="tx1"/>
                </a:solidFill>
                <a:latin typeface="+mj-lt"/>
                <a:ea typeface="+mj-ea"/>
                <a:cs typeface="+mj-cs"/>
              </a:rPr>
              <a:t>Issues with variance</a:t>
            </a:r>
          </a:p>
        </p:txBody>
      </p:sp>
      <p:sp>
        <p:nvSpPr>
          <p:cNvPr id="5" name="Text Placeholder 4">
            <a:extLst>
              <a:ext uri="{FF2B5EF4-FFF2-40B4-BE49-F238E27FC236}">
                <a16:creationId xmlns:a16="http://schemas.microsoft.com/office/drawing/2014/main" id="{026AA3FC-7043-2E49-9CBE-D84A72810CD6}"/>
              </a:ext>
            </a:extLst>
          </p:cNvPr>
          <p:cNvSpPr>
            <a:spLocks noGrp="1"/>
          </p:cNvSpPr>
          <p:nvPr>
            <p:ph type="body" idx="1"/>
          </p:nvPr>
        </p:nvSpPr>
        <p:spPr>
          <a:xfrm>
            <a:off x="3993502" y="4067032"/>
            <a:ext cx="7360293" cy="2067068"/>
          </a:xfrm>
          <a:noFill/>
        </p:spPr>
        <p:txBody>
          <a:bodyPr vert="horz" lIns="91440" tIns="45720" rIns="91440" bIns="45720" rtlCol="0">
            <a:normAutofit/>
          </a:bodyPr>
          <a:lstStyle/>
          <a:p>
            <a:r>
              <a:rPr lang="en-US" sz="2000" dirty="0">
                <a:solidFill>
                  <a:schemeClr val="tx1"/>
                </a:solidFill>
                <a:latin typeface="+mn-lt"/>
                <a:ea typeface="+mn-ea"/>
                <a:cs typeface="+mn-cs"/>
              </a:rPr>
              <a:t>What did you notice, what issues came up when you tried to enroll this time?</a:t>
            </a:r>
          </a:p>
          <a:p>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p:txBody>
      </p:sp>
      <p:pic>
        <p:nvPicPr>
          <p:cNvPr id="2" name="Picture 1" descr="Blue 3D hologram designs">
            <a:extLst>
              <a:ext uri="{FF2B5EF4-FFF2-40B4-BE49-F238E27FC236}">
                <a16:creationId xmlns:a16="http://schemas.microsoft.com/office/drawing/2014/main" id="{C8D2CDCC-7E0D-FC9D-FC1B-DB74D3DA4E0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1"/>
            <a:ext cx="3866835" cy="6858000"/>
          </a:xfrm>
          <a:prstGeom prst="rect">
            <a:avLst/>
          </a:prstGeom>
        </p:spPr>
      </p:pic>
    </p:spTree>
    <p:extLst>
      <p:ext uri="{BB962C8B-B14F-4D97-AF65-F5344CB8AC3E}">
        <p14:creationId xmlns:p14="http://schemas.microsoft.com/office/powerpoint/2010/main" val="275982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7117-D7EC-734A-BB39-4D90C2B9345D}"/>
              </a:ext>
            </a:extLst>
          </p:cNvPr>
          <p:cNvSpPr>
            <a:spLocks noGrp="1"/>
          </p:cNvSpPr>
          <p:nvPr>
            <p:ph type="title"/>
          </p:nvPr>
        </p:nvSpPr>
        <p:spPr/>
        <p:txBody>
          <a:bodyPr/>
          <a:lstStyle/>
          <a:p>
            <a:r>
              <a:rPr lang="en-US" dirty="0"/>
              <a:t>Session Outline</a:t>
            </a:r>
          </a:p>
        </p:txBody>
      </p:sp>
      <p:sp>
        <p:nvSpPr>
          <p:cNvPr id="3" name="Content Placeholder 2">
            <a:extLst>
              <a:ext uri="{FF2B5EF4-FFF2-40B4-BE49-F238E27FC236}">
                <a16:creationId xmlns:a16="http://schemas.microsoft.com/office/drawing/2014/main" id="{B25C5001-E924-8146-852C-CA2C75362DC9}"/>
              </a:ext>
            </a:extLst>
          </p:cNvPr>
          <p:cNvSpPr>
            <a:spLocks noGrp="1"/>
          </p:cNvSpPr>
          <p:nvPr>
            <p:ph idx="1"/>
          </p:nvPr>
        </p:nvSpPr>
        <p:spPr>
          <a:xfrm>
            <a:off x="838200" y="1565329"/>
            <a:ext cx="10515600" cy="1784158"/>
          </a:xfrm>
        </p:spPr>
        <p:txBody>
          <a:bodyPr>
            <a:normAutofit/>
          </a:bodyPr>
          <a:lstStyle/>
          <a:p>
            <a:r>
              <a:rPr lang="en-US" dirty="0"/>
              <a:t>Authentication:</a:t>
            </a:r>
          </a:p>
          <a:p>
            <a:pPr lvl="1"/>
            <a:r>
              <a:rPr lang="en-US" dirty="0"/>
              <a:t>Passwords &amp; tokens</a:t>
            </a:r>
          </a:p>
          <a:p>
            <a:pPr lvl="1"/>
            <a:r>
              <a:rPr lang="en-US" dirty="0"/>
              <a:t>Biometrics</a:t>
            </a:r>
          </a:p>
          <a:p>
            <a:pPr lvl="1"/>
            <a:endParaRPr lang="en-US" dirty="0"/>
          </a:p>
        </p:txBody>
      </p:sp>
      <p:sp>
        <p:nvSpPr>
          <p:cNvPr id="4" name="Content Placeholder 2">
            <a:extLst>
              <a:ext uri="{FF2B5EF4-FFF2-40B4-BE49-F238E27FC236}">
                <a16:creationId xmlns:a16="http://schemas.microsoft.com/office/drawing/2014/main" id="{313AF120-D8C9-D5B2-9DE8-FFA2D6274740}"/>
              </a:ext>
            </a:extLst>
          </p:cNvPr>
          <p:cNvSpPr txBox="1">
            <a:spLocks/>
          </p:cNvSpPr>
          <p:nvPr/>
        </p:nvSpPr>
        <p:spPr>
          <a:xfrm>
            <a:off x="838200" y="3349488"/>
            <a:ext cx="10515600" cy="178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Tools for this session:</a:t>
            </a:r>
          </a:p>
          <a:p>
            <a:pPr lvl="1"/>
            <a:r>
              <a:rPr lang="en-US" dirty="0"/>
              <a:t>Biometric peripherals</a:t>
            </a:r>
          </a:p>
          <a:p>
            <a:pPr lvl="1"/>
            <a:r>
              <a:rPr lang="en-US" dirty="0"/>
              <a:t>Biometric worksheet</a:t>
            </a:r>
          </a:p>
          <a:p>
            <a:endParaRPr lang="en-US" dirty="0"/>
          </a:p>
          <a:p>
            <a:pPr lvl="1"/>
            <a:endParaRPr lang="en-US" dirty="0"/>
          </a:p>
        </p:txBody>
      </p:sp>
      <p:pic>
        <p:nvPicPr>
          <p:cNvPr id="5" name="Picture 4" descr="Device and padlock">
            <a:extLst>
              <a:ext uri="{FF2B5EF4-FFF2-40B4-BE49-F238E27FC236}">
                <a16:creationId xmlns:a16="http://schemas.microsoft.com/office/drawing/2014/main" id="{6F8CC511-E8F3-B037-FA76-E5A92CCA292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722636" y="0"/>
            <a:ext cx="4469363" cy="6858000"/>
          </a:xfrm>
          <a:prstGeom prst="rect">
            <a:avLst/>
          </a:prstGeom>
        </p:spPr>
      </p:pic>
    </p:spTree>
    <p:extLst>
      <p:ext uri="{BB962C8B-B14F-4D97-AF65-F5344CB8AC3E}">
        <p14:creationId xmlns:p14="http://schemas.microsoft.com/office/powerpoint/2010/main" val="754203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Liveliness tests</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60"/>
            <a:ext cx="7194130" cy="4351338"/>
          </a:xfrm>
        </p:spPr>
        <p:txBody>
          <a:bodyPr>
            <a:noAutofit/>
          </a:bodyPr>
          <a:lstStyle/>
          <a:p>
            <a:pPr marL="0" indent="0">
              <a:lnSpc>
                <a:spcPct val="150000"/>
              </a:lnSpc>
              <a:spcBef>
                <a:spcPts val="600"/>
              </a:spcBef>
              <a:spcAft>
                <a:spcPts val="600"/>
              </a:spcAft>
              <a:buNone/>
            </a:pPr>
            <a:r>
              <a:rPr lang="en-GB" sz="1800" b="0" i="0" dirty="0">
                <a:effectLst/>
                <a:latin typeface="+mn-lt"/>
              </a:rPr>
              <a:t>Liveliness tests help a biometric system determine whether an input sample is authentic – such as a real person rather than a photograph.</a:t>
            </a:r>
          </a:p>
          <a:p>
            <a:pPr marL="0" indent="0">
              <a:lnSpc>
                <a:spcPct val="150000"/>
              </a:lnSpc>
              <a:spcBef>
                <a:spcPts val="600"/>
              </a:spcBef>
              <a:spcAft>
                <a:spcPts val="600"/>
              </a:spcAft>
              <a:buNone/>
            </a:pPr>
            <a:r>
              <a:rPr lang="en-GB" sz="1800" dirty="0">
                <a:latin typeface="+mn-lt"/>
              </a:rPr>
              <a:t>Facial Liveliness Detection:</a:t>
            </a:r>
          </a:p>
          <a:p>
            <a:pPr>
              <a:lnSpc>
                <a:spcPct val="150000"/>
              </a:lnSpc>
              <a:spcBef>
                <a:spcPts val="600"/>
              </a:spcBef>
              <a:spcAft>
                <a:spcPts val="600"/>
              </a:spcAft>
            </a:pPr>
            <a:r>
              <a:rPr lang="en-GB" sz="1800" dirty="0">
                <a:latin typeface="+mn-lt"/>
              </a:rPr>
              <a:t>Facial liveliness tests may involve </a:t>
            </a:r>
            <a:r>
              <a:rPr lang="en-GB" sz="1800" dirty="0" err="1">
                <a:latin typeface="+mn-lt"/>
              </a:rPr>
              <a:t>analyzing</a:t>
            </a:r>
            <a:r>
              <a:rPr lang="en-GB" sz="1800" dirty="0">
                <a:latin typeface="+mn-lt"/>
              </a:rPr>
              <a:t> blinking, eye movement, or subtle facial muscle movements. </a:t>
            </a:r>
          </a:p>
          <a:p>
            <a:pPr marL="0" indent="0">
              <a:lnSpc>
                <a:spcPct val="150000"/>
              </a:lnSpc>
              <a:spcBef>
                <a:spcPts val="600"/>
              </a:spcBef>
              <a:spcAft>
                <a:spcPts val="600"/>
              </a:spcAft>
              <a:buNone/>
            </a:pPr>
            <a:r>
              <a:rPr lang="en-GB" sz="1800" dirty="0">
                <a:latin typeface="+mn-lt"/>
              </a:rPr>
              <a:t>Iris Liveliness Detection:</a:t>
            </a:r>
          </a:p>
          <a:p>
            <a:pPr>
              <a:lnSpc>
                <a:spcPct val="150000"/>
              </a:lnSpc>
              <a:spcBef>
                <a:spcPts val="600"/>
              </a:spcBef>
              <a:spcAft>
                <a:spcPts val="600"/>
              </a:spcAft>
            </a:pPr>
            <a:r>
              <a:rPr lang="en-GB" sz="1800" dirty="0">
                <a:latin typeface="+mn-lt"/>
              </a:rPr>
              <a:t>Iris liveliness tests can involve </a:t>
            </a:r>
            <a:r>
              <a:rPr lang="en-GB" sz="1800" dirty="0" err="1">
                <a:latin typeface="+mn-lt"/>
              </a:rPr>
              <a:t>analyzing</a:t>
            </a:r>
            <a:r>
              <a:rPr lang="en-GB" sz="1800" dirty="0">
                <a:latin typeface="+mn-lt"/>
              </a:rPr>
              <a:t> pupil dilation, eye movement, or the response to light stimuli. </a:t>
            </a:r>
          </a:p>
        </p:txBody>
      </p:sp>
      <p:pic>
        <p:nvPicPr>
          <p:cNvPr id="7" name="Picture 6" descr="Black fingerprints with one red fingerprint">
            <a:extLst>
              <a:ext uri="{FF2B5EF4-FFF2-40B4-BE49-F238E27FC236}">
                <a16:creationId xmlns:a16="http://schemas.microsoft.com/office/drawing/2014/main" id="{68DDEB56-32E9-4457-9C28-45C496DA926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722636" y="0"/>
            <a:ext cx="4469364" cy="6858000"/>
          </a:xfrm>
          <a:prstGeom prst="rect">
            <a:avLst/>
          </a:prstGeom>
        </p:spPr>
      </p:pic>
    </p:spTree>
    <p:extLst>
      <p:ext uri="{BB962C8B-B14F-4D97-AF65-F5344CB8AC3E}">
        <p14:creationId xmlns:p14="http://schemas.microsoft.com/office/powerpoint/2010/main" val="1825297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Implementation effectiveness</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60"/>
            <a:ext cx="7194130" cy="4351338"/>
          </a:xfrm>
        </p:spPr>
        <p:txBody>
          <a:bodyPr>
            <a:normAutofit/>
          </a:bodyPr>
          <a:lstStyle/>
          <a:p>
            <a:pPr marL="0" indent="0">
              <a:buNone/>
            </a:pPr>
            <a:r>
              <a:rPr lang="en-GB" sz="2400" dirty="0"/>
              <a:t>Compared to passwords and tokens, biometrics offer a much more robust method for authentication.</a:t>
            </a:r>
          </a:p>
          <a:p>
            <a:pPr marL="0" indent="0">
              <a:buNone/>
            </a:pPr>
            <a:endParaRPr lang="en-GB" sz="2400" b="0" i="0" dirty="0">
              <a:effectLst/>
              <a:latin typeface="+mn-lt"/>
            </a:endParaRPr>
          </a:p>
          <a:p>
            <a:pPr marL="0" indent="0">
              <a:buNone/>
            </a:pPr>
            <a:r>
              <a:rPr lang="en-GB" sz="2400" dirty="0">
                <a:latin typeface="+mn-lt"/>
              </a:rPr>
              <a:t>However, the effectiveness of biometric systems depends on how comprehensive the system is and how well it is implemented.</a:t>
            </a:r>
          </a:p>
          <a:p>
            <a:pPr marL="0" indent="0">
              <a:buNone/>
            </a:pPr>
            <a:endParaRPr lang="en-GB" sz="2400" b="0" i="0" dirty="0">
              <a:effectLst/>
              <a:latin typeface="+mn-lt"/>
            </a:endParaRPr>
          </a:p>
          <a:p>
            <a:pPr marL="0" indent="0">
              <a:buNone/>
            </a:pPr>
            <a:r>
              <a:rPr lang="en-GB" sz="2400" b="0" i="0" dirty="0">
                <a:effectLst/>
                <a:latin typeface="+mn-lt"/>
              </a:rPr>
              <a:t>A poorly implemented biometric system may be able to be bypassed with the aid of fingerprint moulds or </a:t>
            </a:r>
            <a:r>
              <a:rPr lang="en-GB" sz="2400" b="0" i="0">
                <a:effectLst/>
                <a:latin typeface="+mn-lt"/>
              </a:rPr>
              <a:t>high-resolution photographs.</a:t>
            </a:r>
            <a:endParaRPr lang="en-GB" sz="2000" b="0" i="0" dirty="0">
              <a:effectLst/>
              <a:latin typeface="+mn-lt"/>
            </a:endParaRPr>
          </a:p>
          <a:p>
            <a:pPr marL="0" indent="0">
              <a:buNone/>
            </a:pPr>
            <a:endParaRPr lang="en-US" dirty="0"/>
          </a:p>
        </p:txBody>
      </p:sp>
      <p:pic>
        <p:nvPicPr>
          <p:cNvPr id="7" name="Picture 6" descr="Device and padlock">
            <a:extLst>
              <a:ext uri="{FF2B5EF4-FFF2-40B4-BE49-F238E27FC236}">
                <a16:creationId xmlns:a16="http://schemas.microsoft.com/office/drawing/2014/main" id="{FF374247-F853-F9E5-59E9-CC4ECAF3377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722636" y="0"/>
            <a:ext cx="4469363" cy="6858000"/>
          </a:xfrm>
          <a:prstGeom prst="rect">
            <a:avLst/>
          </a:prstGeom>
        </p:spPr>
      </p:pic>
    </p:spTree>
    <p:extLst>
      <p:ext uri="{BB962C8B-B14F-4D97-AF65-F5344CB8AC3E}">
        <p14:creationId xmlns:p14="http://schemas.microsoft.com/office/powerpoint/2010/main" val="1909989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2345634"/>
            <a:ext cx="12191999" cy="1721541"/>
          </a:xfrm>
        </p:spPr>
        <p:txBody>
          <a:bodyPr>
            <a:normAutofit/>
          </a:bodyPr>
          <a:lstStyle/>
          <a:p>
            <a:br>
              <a:rPr lang="en-US" sz="5400" b="1" dirty="0">
                <a:cs typeface="Calibri Light"/>
              </a:rPr>
            </a:br>
            <a:r>
              <a:rPr lang="en-US" sz="5400" dirty="0">
                <a:cs typeface="Calibri Light"/>
              </a:rPr>
              <a:t>Any Questions?</a:t>
            </a:r>
            <a:endParaRPr lang="en-US" sz="5400" b="1" dirty="0"/>
          </a:p>
        </p:txBody>
      </p:sp>
      <p:sp>
        <p:nvSpPr>
          <p:cNvPr id="3" name="Subtitle 2"/>
          <p:cNvSpPr>
            <a:spLocks noGrp="1"/>
          </p:cNvSpPr>
          <p:nvPr>
            <p:ph type="subTitle" idx="1"/>
          </p:nvPr>
        </p:nvSpPr>
        <p:spPr>
          <a:xfrm>
            <a:off x="0" y="4067175"/>
            <a:ext cx="12191999" cy="979902"/>
          </a:xfrm>
        </p:spPr>
        <p:txBody>
          <a:bodyPr>
            <a:normAutofit/>
          </a:bodyPr>
          <a:lstStyle/>
          <a:p>
            <a:r>
              <a:rPr lang="en-US" b="1" dirty="0">
                <a:solidFill>
                  <a:schemeClr val="accent4">
                    <a:lumMod val="60000"/>
                    <a:lumOff val="40000"/>
                  </a:schemeClr>
                </a:solidFill>
              </a:rPr>
              <a:t>Thank You</a:t>
            </a:r>
          </a:p>
        </p:txBody>
      </p:sp>
    </p:spTree>
    <p:extLst>
      <p:ext uri="{BB962C8B-B14F-4D97-AF65-F5344CB8AC3E}">
        <p14:creationId xmlns:p14="http://schemas.microsoft.com/office/powerpoint/2010/main" val="45572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What is authentication?</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191193" y="1501159"/>
            <a:ext cx="7531444" cy="4668821"/>
          </a:xfrm>
        </p:spPr>
        <p:txBody>
          <a:bodyPr>
            <a:normAutofit/>
          </a:bodyPr>
          <a:lstStyle/>
          <a:p>
            <a:pPr marL="0" indent="0" algn="l">
              <a:lnSpc>
                <a:spcPct val="100000"/>
              </a:lnSpc>
              <a:spcBef>
                <a:spcPts val="600"/>
              </a:spcBef>
              <a:spcAft>
                <a:spcPts val="600"/>
              </a:spcAft>
              <a:buNone/>
            </a:pPr>
            <a:r>
              <a:rPr lang="en-GB" sz="1800" b="0" i="0" dirty="0">
                <a:effectLst/>
                <a:latin typeface="+mn-lt"/>
              </a:rPr>
              <a:t>Authentication is the process that companies use to confirm that only the right people, services, and apps with the right permissions can get organizational resources. It’s an important part of cybersecurity because a threat actor’s number one priority is to gain unauthorized access to systems. They do this by stealing the username and passwords of users that do have access. </a:t>
            </a:r>
          </a:p>
          <a:p>
            <a:pPr marL="0" indent="0" algn="l">
              <a:buNone/>
            </a:pPr>
            <a:r>
              <a:rPr lang="en-GB" sz="1600" b="0" i="0" dirty="0">
                <a:effectLst/>
                <a:latin typeface="+mn-lt"/>
              </a:rPr>
              <a:t>The authentication process includes three primary steps:</a:t>
            </a:r>
          </a:p>
          <a:p>
            <a:pPr algn="l">
              <a:buFont typeface="Arial" panose="020B0604020202020204" pitchFamily="34" charset="0"/>
              <a:buChar char="•"/>
            </a:pPr>
            <a:r>
              <a:rPr lang="en-GB" sz="1600" b="0" i="0" dirty="0">
                <a:effectLst/>
                <a:latin typeface="+mn-lt"/>
              </a:rPr>
              <a:t>Identification: Users establish who they are typically through a username.</a:t>
            </a:r>
          </a:p>
          <a:p>
            <a:pPr algn="l">
              <a:buFont typeface="Arial" panose="020B0604020202020204" pitchFamily="34" charset="0"/>
              <a:buChar char="•"/>
            </a:pPr>
            <a:r>
              <a:rPr lang="en-GB" sz="1600" b="0" i="0" dirty="0">
                <a:effectLst/>
                <a:latin typeface="+mn-lt"/>
              </a:rPr>
              <a:t>Authentication: Typically, users prove they are who they say they are by entering a password (something only the user is supposed to know), but to strengthen security, many organizations also require that they prove their identity with something they have (a phone or token device) or something they are (fingerprint or face scan).</a:t>
            </a:r>
          </a:p>
          <a:p>
            <a:pPr algn="l">
              <a:buFont typeface="Arial" panose="020B0604020202020204" pitchFamily="34" charset="0"/>
              <a:buChar char="•"/>
            </a:pPr>
            <a:r>
              <a:rPr lang="en-GB" sz="1600" b="0" i="0" dirty="0">
                <a:effectLst/>
                <a:latin typeface="+mn-lt"/>
              </a:rPr>
              <a:t>Authorization: The system verifies that the users have permission to the system that they’re attempting to access.</a:t>
            </a:r>
          </a:p>
        </p:txBody>
      </p:sp>
      <p:pic>
        <p:nvPicPr>
          <p:cNvPr id="3" name="Picture 2" descr="A finger pointing on a tablet with green neon lights">
            <a:extLst>
              <a:ext uri="{FF2B5EF4-FFF2-40B4-BE49-F238E27FC236}">
                <a16:creationId xmlns:a16="http://schemas.microsoft.com/office/drawing/2014/main" id="{6210800C-FE6A-1D48-7D70-56BE14D6C46B}"/>
              </a:ext>
            </a:extLst>
          </p:cNvPr>
          <p:cNvPicPr>
            <a:picLocks noChangeAspect="1"/>
          </p:cNvPicPr>
          <p:nvPr/>
        </p:nvPicPr>
        <p:blipFill rotWithShape="1">
          <a:blip r:embed="rId2">
            <a:extLst>
              <a:ext uri="{28A0092B-C50C-407E-A947-70E740481C1C}">
                <a14:useLocalDpi xmlns:a14="http://schemas.microsoft.com/office/drawing/2010/main" val="0"/>
              </a:ext>
            </a:extLst>
          </a:blip>
          <a:srcRect l="10423" r="46130"/>
          <a:stretch/>
        </p:blipFill>
        <p:spPr>
          <a:xfrm>
            <a:off x="7722637" y="0"/>
            <a:ext cx="4469363" cy="6858000"/>
          </a:xfrm>
          <a:prstGeom prst="rect">
            <a:avLst/>
          </a:prstGeom>
        </p:spPr>
      </p:pic>
      <p:sp>
        <p:nvSpPr>
          <p:cNvPr id="4" name="TextBox 3">
            <a:extLst>
              <a:ext uri="{FF2B5EF4-FFF2-40B4-BE49-F238E27FC236}">
                <a16:creationId xmlns:a16="http://schemas.microsoft.com/office/drawing/2014/main" id="{49A17DD7-58ED-BF15-15BC-8264036715F3}"/>
              </a:ext>
            </a:extLst>
          </p:cNvPr>
          <p:cNvSpPr txBox="1"/>
          <p:nvPr/>
        </p:nvSpPr>
        <p:spPr>
          <a:xfrm>
            <a:off x="191193" y="6442745"/>
            <a:ext cx="5490516" cy="246221"/>
          </a:xfrm>
          <a:prstGeom prst="rect">
            <a:avLst/>
          </a:prstGeom>
          <a:noFill/>
        </p:spPr>
        <p:txBody>
          <a:bodyPr wrap="square" rtlCol="0">
            <a:spAutoFit/>
          </a:bodyPr>
          <a:lstStyle/>
          <a:p>
            <a:r>
              <a:rPr lang="en-GB" sz="1000" dirty="0">
                <a:solidFill>
                  <a:schemeClr val="bg1"/>
                </a:solidFill>
              </a:rPr>
              <a:t>Source: https://www.microsoft.com/en-us/security/business/security-101/what-is-authentication</a:t>
            </a:r>
          </a:p>
        </p:txBody>
      </p:sp>
      <p:pic>
        <p:nvPicPr>
          <p:cNvPr id="7" name="Picture 6" descr="Abstract purple and blue laser like lights">
            <a:extLst>
              <a:ext uri="{FF2B5EF4-FFF2-40B4-BE49-F238E27FC236}">
                <a16:creationId xmlns:a16="http://schemas.microsoft.com/office/drawing/2014/main" id="{B234CF5A-3FAC-1FC2-FD55-11A1D3485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722636" y="0"/>
            <a:ext cx="4469364" cy="6858000"/>
          </a:xfrm>
          <a:prstGeom prst="rect">
            <a:avLst/>
          </a:prstGeom>
        </p:spPr>
      </p:pic>
    </p:spTree>
    <p:extLst>
      <p:ext uri="{BB962C8B-B14F-4D97-AF65-F5344CB8AC3E}">
        <p14:creationId xmlns:p14="http://schemas.microsoft.com/office/powerpoint/2010/main" val="4019344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Three forms of authentication</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60"/>
            <a:ext cx="7194130" cy="4351338"/>
          </a:xfrm>
        </p:spPr>
        <p:txBody>
          <a:bodyPr>
            <a:normAutofit fontScale="70000" lnSpcReduction="20000"/>
          </a:bodyPr>
          <a:lstStyle/>
          <a:p>
            <a:pPr marL="0" indent="0">
              <a:lnSpc>
                <a:spcPct val="170000"/>
              </a:lnSpc>
              <a:spcBef>
                <a:spcPts val="600"/>
              </a:spcBef>
              <a:spcAft>
                <a:spcPts val="600"/>
              </a:spcAft>
              <a:buNone/>
            </a:pPr>
            <a:r>
              <a:rPr lang="en-GB" sz="2000" b="1" dirty="0"/>
              <a:t>Passwords:</a:t>
            </a:r>
          </a:p>
          <a:p>
            <a:pPr>
              <a:lnSpc>
                <a:spcPct val="170000"/>
              </a:lnSpc>
              <a:spcBef>
                <a:spcPts val="600"/>
              </a:spcBef>
              <a:spcAft>
                <a:spcPts val="600"/>
              </a:spcAft>
            </a:pPr>
            <a:r>
              <a:rPr lang="en-GB" sz="2000" dirty="0"/>
              <a:t>A string of characters (letters, numbers, and other symbols) that are used to authenticate an identity or to verify access authorization. </a:t>
            </a:r>
          </a:p>
          <a:p>
            <a:pPr marL="0" indent="0">
              <a:lnSpc>
                <a:spcPct val="170000"/>
              </a:lnSpc>
              <a:spcBef>
                <a:spcPts val="600"/>
              </a:spcBef>
              <a:spcAft>
                <a:spcPts val="600"/>
              </a:spcAft>
              <a:buNone/>
            </a:pPr>
            <a:r>
              <a:rPr lang="en-GB" sz="2000" b="1" dirty="0"/>
              <a:t>Tokens:</a:t>
            </a:r>
          </a:p>
          <a:p>
            <a:pPr>
              <a:lnSpc>
                <a:spcPct val="170000"/>
              </a:lnSpc>
              <a:spcBef>
                <a:spcPts val="600"/>
              </a:spcBef>
              <a:spcAft>
                <a:spcPts val="600"/>
              </a:spcAft>
            </a:pPr>
            <a:r>
              <a:rPr lang="en-GB" sz="2000" dirty="0"/>
              <a:t> A portable, user-controlled, physical device (e.g., smart card or memory stick) used to generate a code that verifies the users identity.</a:t>
            </a:r>
          </a:p>
          <a:p>
            <a:pPr marL="0" indent="0">
              <a:lnSpc>
                <a:spcPct val="170000"/>
              </a:lnSpc>
              <a:spcBef>
                <a:spcPts val="600"/>
              </a:spcBef>
              <a:spcAft>
                <a:spcPts val="600"/>
              </a:spcAft>
              <a:buNone/>
            </a:pPr>
            <a:r>
              <a:rPr lang="en-GB" sz="2000" b="1" dirty="0"/>
              <a:t>Biometrics:</a:t>
            </a:r>
          </a:p>
          <a:p>
            <a:pPr>
              <a:lnSpc>
                <a:spcPct val="170000"/>
              </a:lnSpc>
              <a:spcBef>
                <a:spcPts val="600"/>
              </a:spcBef>
              <a:spcAft>
                <a:spcPts val="600"/>
              </a:spcAft>
            </a:pPr>
            <a:r>
              <a:rPr lang="en-GB" sz="2000" dirty="0"/>
              <a:t>Measurable physical characteristics or personal behavioural traits used to identify, or verify the claimed identity of, an individual. Facial images, fingerprints, and handwriting samples are all examples of biometrics.</a:t>
            </a:r>
            <a:endParaRPr lang="en-US" sz="2000" dirty="0"/>
          </a:p>
        </p:txBody>
      </p:sp>
      <p:sp>
        <p:nvSpPr>
          <p:cNvPr id="4" name="TextBox 3">
            <a:extLst>
              <a:ext uri="{FF2B5EF4-FFF2-40B4-BE49-F238E27FC236}">
                <a16:creationId xmlns:a16="http://schemas.microsoft.com/office/drawing/2014/main" id="{49A17DD7-58ED-BF15-15BC-8264036715F3}"/>
              </a:ext>
            </a:extLst>
          </p:cNvPr>
          <p:cNvSpPr txBox="1"/>
          <p:nvPr/>
        </p:nvSpPr>
        <p:spPr>
          <a:xfrm>
            <a:off x="191193" y="6442745"/>
            <a:ext cx="4707978" cy="246221"/>
          </a:xfrm>
          <a:prstGeom prst="rect">
            <a:avLst/>
          </a:prstGeom>
          <a:noFill/>
        </p:spPr>
        <p:txBody>
          <a:bodyPr wrap="square" rtlCol="0">
            <a:spAutoFit/>
          </a:bodyPr>
          <a:lstStyle/>
          <a:p>
            <a:r>
              <a:rPr lang="en-GB" sz="1000" dirty="0">
                <a:solidFill>
                  <a:schemeClr val="bg1"/>
                </a:solidFill>
              </a:rPr>
              <a:t>Source: https://csrc.nist.gov/glossary</a:t>
            </a:r>
          </a:p>
        </p:txBody>
      </p:sp>
      <p:pic>
        <p:nvPicPr>
          <p:cNvPr id="7" name="Picture 6" descr="Padlock on computer motherboard">
            <a:extLst>
              <a:ext uri="{FF2B5EF4-FFF2-40B4-BE49-F238E27FC236}">
                <a16:creationId xmlns:a16="http://schemas.microsoft.com/office/drawing/2014/main" id="{AAC32FF7-1A25-7B98-BA9C-2784E018B46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731511" y="1134"/>
            <a:ext cx="4469364" cy="6858000"/>
          </a:xfrm>
          <a:prstGeom prst="rect">
            <a:avLst/>
          </a:prstGeom>
        </p:spPr>
      </p:pic>
    </p:spTree>
    <p:extLst>
      <p:ext uri="{BB962C8B-B14F-4D97-AF65-F5344CB8AC3E}">
        <p14:creationId xmlns:p14="http://schemas.microsoft.com/office/powerpoint/2010/main" val="1001566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erson staring at numbers">
            <a:extLst>
              <a:ext uri="{FF2B5EF4-FFF2-40B4-BE49-F238E27FC236}">
                <a16:creationId xmlns:a16="http://schemas.microsoft.com/office/drawing/2014/main" id="{6C57D13A-D3F7-67E5-7392-F13A167E583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7722635" y="0"/>
            <a:ext cx="4469364" cy="6858000"/>
          </a:xfrm>
          <a:prstGeom prst="rect">
            <a:avLst/>
          </a:prstGeom>
        </p:spPr>
      </p:pic>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Password weaknesses</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60"/>
            <a:ext cx="7194130" cy="4351338"/>
          </a:xfrm>
        </p:spPr>
        <p:txBody>
          <a:bodyPr>
            <a:normAutofit fontScale="92500" lnSpcReduction="10000"/>
          </a:bodyPr>
          <a:lstStyle/>
          <a:p>
            <a:pPr marL="0" indent="0">
              <a:lnSpc>
                <a:spcPct val="170000"/>
              </a:lnSpc>
              <a:spcBef>
                <a:spcPts val="600"/>
              </a:spcBef>
              <a:spcAft>
                <a:spcPts val="600"/>
              </a:spcAft>
              <a:buNone/>
            </a:pPr>
            <a:r>
              <a:rPr lang="en-GB" sz="2000" b="1" dirty="0"/>
              <a:t>Passwords are often badly selected (and easily guessed):</a:t>
            </a:r>
          </a:p>
          <a:p>
            <a:pPr>
              <a:lnSpc>
                <a:spcPct val="170000"/>
              </a:lnSpc>
              <a:spcBef>
                <a:spcPts val="600"/>
              </a:spcBef>
              <a:spcAft>
                <a:spcPts val="600"/>
              </a:spcAft>
            </a:pPr>
            <a:r>
              <a:rPr lang="en-GB" sz="2000" dirty="0"/>
              <a:t>They might be too short, are made up of personal data such as names, birthdates or dictionary words.</a:t>
            </a:r>
          </a:p>
          <a:p>
            <a:pPr>
              <a:lnSpc>
                <a:spcPct val="170000"/>
              </a:lnSpc>
              <a:spcBef>
                <a:spcPts val="600"/>
              </a:spcBef>
              <a:spcAft>
                <a:spcPts val="600"/>
              </a:spcAft>
            </a:pPr>
            <a:r>
              <a:rPr lang="en-GB" sz="2000" dirty="0"/>
              <a:t>This makes them vulnerable to password cracking software.</a:t>
            </a:r>
          </a:p>
          <a:p>
            <a:pPr marL="0" indent="0">
              <a:lnSpc>
                <a:spcPct val="170000"/>
              </a:lnSpc>
              <a:spcBef>
                <a:spcPts val="600"/>
              </a:spcBef>
              <a:spcAft>
                <a:spcPts val="600"/>
              </a:spcAft>
              <a:buNone/>
            </a:pPr>
            <a:r>
              <a:rPr lang="en-GB" sz="2000" b="1" dirty="0"/>
              <a:t>User error:</a:t>
            </a:r>
          </a:p>
          <a:p>
            <a:pPr>
              <a:lnSpc>
                <a:spcPct val="170000"/>
              </a:lnSpc>
              <a:spcBef>
                <a:spcPts val="600"/>
              </a:spcBef>
              <a:spcAft>
                <a:spcPts val="600"/>
              </a:spcAft>
            </a:pPr>
            <a:r>
              <a:rPr lang="en-GB" sz="2000" dirty="0"/>
              <a:t>Passwords written down and discoverable, infrequently changed and used for multiple accounts across multiple systems.</a:t>
            </a:r>
          </a:p>
        </p:txBody>
      </p:sp>
    </p:spTree>
    <p:extLst>
      <p:ext uri="{BB962C8B-B14F-4D97-AF65-F5344CB8AC3E}">
        <p14:creationId xmlns:p14="http://schemas.microsoft.com/office/powerpoint/2010/main" val="4086466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Token weaknesses</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60"/>
            <a:ext cx="7194130" cy="4351338"/>
          </a:xfrm>
        </p:spPr>
        <p:txBody>
          <a:bodyPr>
            <a:normAutofit/>
          </a:bodyPr>
          <a:lstStyle/>
          <a:p>
            <a:pPr marL="0" indent="0">
              <a:lnSpc>
                <a:spcPct val="170000"/>
              </a:lnSpc>
              <a:spcBef>
                <a:spcPts val="600"/>
              </a:spcBef>
              <a:spcAft>
                <a:spcPts val="600"/>
              </a:spcAft>
              <a:buNone/>
            </a:pPr>
            <a:r>
              <a:rPr lang="en-GB" sz="2000" b="1" dirty="0"/>
              <a:t>Expensive to implement:</a:t>
            </a:r>
          </a:p>
          <a:p>
            <a:pPr>
              <a:lnSpc>
                <a:spcPct val="170000"/>
              </a:lnSpc>
              <a:spcBef>
                <a:spcPts val="600"/>
              </a:spcBef>
              <a:spcAft>
                <a:spcPts val="600"/>
              </a:spcAft>
            </a:pPr>
            <a:r>
              <a:rPr lang="en-GB" sz="2000" dirty="0"/>
              <a:t>Introducing token based authentication could be cost prohibitive for an organization and cost would scale depending on the number of employees being enrolled.</a:t>
            </a:r>
          </a:p>
          <a:p>
            <a:pPr marL="0" indent="0">
              <a:lnSpc>
                <a:spcPct val="170000"/>
              </a:lnSpc>
              <a:spcBef>
                <a:spcPts val="600"/>
              </a:spcBef>
              <a:spcAft>
                <a:spcPts val="600"/>
              </a:spcAft>
              <a:buNone/>
            </a:pPr>
            <a:r>
              <a:rPr lang="en-GB" sz="2000" b="1" dirty="0"/>
              <a:t>Easily lost or stolen:</a:t>
            </a:r>
          </a:p>
          <a:p>
            <a:pPr>
              <a:lnSpc>
                <a:spcPct val="170000"/>
              </a:lnSpc>
              <a:spcBef>
                <a:spcPts val="600"/>
              </a:spcBef>
              <a:spcAft>
                <a:spcPts val="600"/>
              </a:spcAft>
            </a:pPr>
            <a:r>
              <a:rPr lang="en-GB" sz="2000" dirty="0"/>
              <a:t>A threat actor might be able to easily obtain a token if the user loses it or the threat actor has opportunity to steal it.</a:t>
            </a:r>
          </a:p>
        </p:txBody>
      </p:sp>
      <p:pic>
        <p:nvPicPr>
          <p:cNvPr id="7" name="Picture 6" descr="Close-up of broken glass">
            <a:extLst>
              <a:ext uri="{FF2B5EF4-FFF2-40B4-BE49-F238E27FC236}">
                <a16:creationId xmlns:a16="http://schemas.microsoft.com/office/drawing/2014/main" id="{28AAB029-707A-2523-5654-93C5E7A545B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7722637" y="0"/>
            <a:ext cx="4469363" cy="6858000"/>
          </a:xfrm>
          <a:prstGeom prst="rect">
            <a:avLst/>
          </a:prstGeom>
        </p:spPr>
      </p:pic>
    </p:spTree>
    <p:extLst>
      <p:ext uri="{BB962C8B-B14F-4D97-AF65-F5344CB8AC3E}">
        <p14:creationId xmlns:p14="http://schemas.microsoft.com/office/powerpoint/2010/main" val="3145398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Potential of biometrics as authentication</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60"/>
            <a:ext cx="7194130" cy="4351338"/>
          </a:xfrm>
        </p:spPr>
        <p:txBody>
          <a:bodyPr>
            <a:normAutofit fontScale="70000" lnSpcReduction="20000"/>
          </a:bodyPr>
          <a:lstStyle/>
          <a:p>
            <a:pPr marL="0" indent="0">
              <a:lnSpc>
                <a:spcPct val="160000"/>
              </a:lnSpc>
              <a:spcBef>
                <a:spcPts val="600"/>
              </a:spcBef>
              <a:buNone/>
            </a:pPr>
            <a:r>
              <a:rPr lang="en-GB" dirty="0"/>
              <a:t>Biometric authentication is based upon something the user is…</a:t>
            </a:r>
          </a:p>
          <a:p>
            <a:pPr marL="0" indent="0">
              <a:lnSpc>
                <a:spcPct val="160000"/>
              </a:lnSpc>
              <a:spcBef>
                <a:spcPts val="600"/>
              </a:spcBef>
              <a:buNone/>
            </a:pPr>
            <a:endParaRPr lang="en-GB" dirty="0"/>
          </a:p>
          <a:p>
            <a:pPr>
              <a:lnSpc>
                <a:spcPct val="160000"/>
              </a:lnSpc>
              <a:spcBef>
                <a:spcPts val="600"/>
              </a:spcBef>
            </a:pPr>
            <a:r>
              <a:rPr lang="en-GB" dirty="0"/>
              <a:t>Theoretically biometrics are far more usable, there is nothing for the user to remember and nothing to them to lose or leave behind.</a:t>
            </a:r>
          </a:p>
          <a:p>
            <a:pPr marL="0" indent="0">
              <a:lnSpc>
                <a:spcPct val="160000"/>
              </a:lnSpc>
              <a:spcBef>
                <a:spcPts val="600"/>
              </a:spcBef>
              <a:buNone/>
            </a:pPr>
            <a:endParaRPr lang="en-GB" dirty="0"/>
          </a:p>
          <a:p>
            <a:pPr>
              <a:lnSpc>
                <a:spcPct val="160000"/>
              </a:lnSpc>
              <a:spcBef>
                <a:spcPts val="600"/>
              </a:spcBef>
            </a:pPr>
            <a:r>
              <a:rPr lang="en-GB" dirty="0"/>
              <a:t>Practical factors (e.g., failure to acquire, false rejection) may limit tolerability.</a:t>
            </a:r>
          </a:p>
          <a:p>
            <a:pPr marL="0" indent="0">
              <a:buNone/>
            </a:pPr>
            <a:endParaRPr lang="en-US" dirty="0"/>
          </a:p>
        </p:txBody>
      </p:sp>
      <p:pic>
        <p:nvPicPr>
          <p:cNvPr id="3" name="Picture 2" descr="A finger pointing on a tablet with green neon lights">
            <a:extLst>
              <a:ext uri="{FF2B5EF4-FFF2-40B4-BE49-F238E27FC236}">
                <a16:creationId xmlns:a16="http://schemas.microsoft.com/office/drawing/2014/main" id="{6210800C-FE6A-1D48-7D70-56BE14D6C46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722637" y="0"/>
            <a:ext cx="4469363" cy="6858000"/>
          </a:xfrm>
          <a:prstGeom prst="rect">
            <a:avLst/>
          </a:prstGeom>
        </p:spPr>
      </p:pic>
    </p:spTree>
    <p:extLst>
      <p:ext uri="{BB962C8B-B14F-4D97-AF65-F5344CB8AC3E}">
        <p14:creationId xmlns:p14="http://schemas.microsoft.com/office/powerpoint/2010/main" val="191054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Desirable features of biometrics</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60"/>
            <a:ext cx="7194130" cy="4855252"/>
          </a:xfrm>
        </p:spPr>
        <p:txBody>
          <a:bodyPr>
            <a:normAutofit fontScale="70000" lnSpcReduction="20000"/>
          </a:bodyPr>
          <a:lstStyle/>
          <a:p>
            <a:pPr>
              <a:lnSpc>
                <a:spcPct val="160000"/>
              </a:lnSpc>
              <a:spcBef>
                <a:spcPts val="600"/>
              </a:spcBef>
              <a:spcAft>
                <a:spcPts val="600"/>
              </a:spcAft>
            </a:pPr>
            <a:r>
              <a:rPr lang="en-GB" sz="2400" b="1" dirty="0"/>
              <a:t>Uniqueness</a:t>
            </a:r>
            <a:r>
              <a:rPr lang="en-GB" sz="2400" dirty="0"/>
              <a:t> - the ability to successfully discriminate people.</a:t>
            </a:r>
          </a:p>
          <a:p>
            <a:pPr>
              <a:lnSpc>
                <a:spcPct val="160000"/>
              </a:lnSpc>
              <a:spcBef>
                <a:spcPts val="600"/>
              </a:spcBef>
              <a:spcAft>
                <a:spcPts val="600"/>
              </a:spcAft>
            </a:pPr>
            <a:r>
              <a:rPr lang="en-GB" sz="2400" b="1" dirty="0"/>
              <a:t>Universal</a:t>
            </a:r>
            <a:r>
              <a:rPr lang="en-GB" sz="2400" dirty="0"/>
              <a:t> - the ability for a technique to be applied to a whole population of users.</a:t>
            </a:r>
          </a:p>
          <a:p>
            <a:pPr>
              <a:lnSpc>
                <a:spcPct val="160000"/>
              </a:lnSpc>
              <a:spcBef>
                <a:spcPts val="600"/>
              </a:spcBef>
              <a:spcAft>
                <a:spcPts val="600"/>
              </a:spcAft>
            </a:pPr>
            <a:r>
              <a:rPr lang="en-GB" sz="2400" b="1" dirty="0"/>
              <a:t>Permanence</a:t>
            </a:r>
            <a:r>
              <a:rPr lang="en-GB" sz="2400" dirty="0"/>
              <a:t> - the ability for the characteristics not to change with time. </a:t>
            </a:r>
          </a:p>
          <a:p>
            <a:pPr>
              <a:lnSpc>
                <a:spcPct val="160000"/>
              </a:lnSpc>
              <a:spcBef>
                <a:spcPts val="600"/>
              </a:spcBef>
              <a:spcAft>
                <a:spcPts val="600"/>
              </a:spcAft>
            </a:pPr>
            <a:r>
              <a:rPr lang="en-GB" sz="2400" b="1" dirty="0"/>
              <a:t>Collectable</a:t>
            </a:r>
            <a:r>
              <a:rPr lang="en-GB" sz="2400" dirty="0"/>
              <a:t> - the ease with which a sensor is able to collect the sample.</a:t>
            </a:r>
          </a:p>
          <a:p>
            <a:pPr>
              <a:lnSpc>
                <a:spcPct val="160000"/>
              </a:lnSpc>
              <a:spcBef>
                <a:spcPts val="600"/>
              </a:spcBef>
              <a:spcAft>
                <a:spcPts val="600"/>
              </a:spcAft>
            </a:pPr>
            <a:r>
              <a:rPr lang="en-GB" sz="2400" b="1" dirty="0"/>
              <a:t>Acceptable</a:t>
            </a:r>
            <a:r>
              <a:rPr lang="en-GB" sz="2400" dirty="0"/>
              <a:t> - the degree to which the technique is found to be acceptable by a person. </a:t>
            </a:r>
          </a:p>
          <a:p>
            <a:pPr>
              <a:lnSpc>
                <a:spcPct val="160000"/>
              </a:lnSpc>
              <a:spcBef>
                <a:spcPts val="600"/>
              </a:spcBef>
              <a:spcAft>
                <a:spcPts val="600"/>
              </a:spcAft>
            </a:pPr>
            <a:r>
              <a:rPr lang="en-GB" sz="2400" b="1" dirty="0"/>
              <a:t>Circumventable</a:t>
            </a:r>
            <a:r>
              <a:rPr lang="en-GB" sz="2400" dirty="0"/>
              <a:t> - the ability not to duplicate or copy a sample. </a:t>
            </a:r>
          </a:p>
        </p:txBody>
      </p:sp>
      <p:pic>
        <p:nvPicPr>
          <p:cNvPr id="3" name="Picture 2" descr="A finger pointing on a tablet with green neon lights">
            <a:extLst>
              <a:ext uri="{FF2B5EF4-FFF2-40B4-BE49-F238E27FC236}">
                <a16:creationId xmlns:a16="http://schemas.microsoft.com/office/drawing/2014/main" id="{6210800C-FE6A-1D48-7D70-56BE14D6C46B}"/>
              </a:ext>
            </a:extLst>
          </p:cNvPr>
          <p:cNvPicPr>
            <a:picLocks noChangeAspect="1"/>
          </p:cNvPicPr>
          <p:nvPr/>
        </p:nvPicPr>
        <p:blipFill rotWithShape="1">
          <a:blip r:embed="rId2">
            <a:extLst>
              <a:ext uri="{28A0092B-C50C-407E-A947-70E740481C1C}">
                <a14:useLocalDpi xmlns:a14="http://schemas.microsoft.com/office/drawing/2010/main" val="0"/>
              </a:ext>
            </a:extLst>
          </a:blip>
          <a:srcRect l="10423" r="46130"/>
          <a:stretch/>
        </p:blipFill>
        <p:spPr>
          <a:xfrm>
            <a:off x="7722637" y="0"/>
            <a:ext cx="4469363" cy="6858000"/>
          </a:xfrm>
          <a:prstGeom prst="rect">
            <a:avLst/>
          </a:prstGeom>
        </p:spPr>
      </p:pic>
      <p:pic>
        <p:nvPicPr>
          <p:cNvPr id="9" name="Picture 8" descr="Fingerprints exposed on glass">
            <a:extLst>
              <a:ext uri="{FF2B5EF4-FFF2-40B4-BE49-F238E27FC236}">
                <a16:creationId xmlns:a16="http://schemas.microsoft.com/office/drawing/2014/main" id="{2EBF8A92-D1E0-3708-EEFF-429F40565C7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22636" y="0"/>
            <a:ext cx="4469364" cy="6858000"/>
          </a:xfrm>
          <a:prstGeom prst="rect">
            <a:avLst/>
          </a:prstGeom>
        </p:spPr>
      </p:pic>
    </p:spTree>
    <p:extLst>
      <p:ext uri="{BB962C8B-B14F-4D97-AF65-F5344CB8AC3E}">
        <p14:creationId xmlns:p14="http://schemas.microsoft.com/office/powerpoint/2010/main" val="3158570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Biometric modalities</a:t>
            </a:r>
          </a:p>
        </p:txBody>
      </p:sp>
      <p:pic>
        <p:nvPicPr>
          <p:cNvPr id="3" name="Picture 2" descr="A finger pointing on a tablet with green neon lights">
            <a:extLst>
              <a:ext uri="{FF2B5EF4-FFF2-40B4-BE49-F238E27FC236}">
                <a16:creationId xmlns:a16="http://schemas.microsoft.com/office/drawing/2014/main" id="{6210800C-FE6A-1D48-7D70-56BE14D6C46B}"/>
              </a:ext>
            </a:extLst>
          </p:cNvPr>
          <p:cNvPicPr>
            <a:picLocks noChangeAspect="1"/>
          </p:cNvPicPr>
          <p:nvPr/>
        </p:nvPicPr>
        <p:blipFill rotWithShape="1">
          <a:blip r:embed="rId2">
            <a:extLst>
              <a:ext uri="{28A0092B-C50C-407E-A947-70E740481C1C}">
                <a14:useLocalDpi xmlns:a14="http://schemas.microsoft.com/office/drawing/2010/main" val="0"/>
              </a:ext>
            </a:extLst>
          </a:blip>
          <a:srcRect l="10423" r="46130"/>
          <a:stretch/>
        </p:blipFill>
        <p:spPr>
          <a:xfrm>
            <a:off x="7722637" y="0"/>
            <a:ext cx="4469363" cy="6858000"/>
          </a:xfrm>
          <a:prstGeom prst="rect">
            <a:avLst/>
          </a:prstGeom>
        </p:spPr>
      </p:pic>
      <p:pic>
        <p:nvPicPr>
          <p:cNvPr id="9" name="Picture 8" descr="Fingerprints exposed on glass">
            <a:extLst>
              <a:ext uri="{FF2B5EF4-FFF2-40B4-BE49-F238E27FC236}">
                <a16:creationId xmlns:a16="http://schemas.microsoft.com/office/drawing/2014/main" id="{2EBF8A92-D1E0-3708-EEFF-429F40565C71}"/>
              </a:ext>
            </a:extLst>
          </p:cNvPr>
          <p:cNvPicPr>
            <a:picLocks noChangeAspect="1"/>
          </p:cNvPicPr>
          <p:nvPr/>
        </p:nvPicPr>
        <p:blipFill rotWithShape="1">
          <a:blip r:embed="rId3">
            <a:extLst>
              <a:ext uri="{28A0092B-C50C-407E-A947-70E740481C1C}">
                <a14:useLocalDpi xmlns:a14="http://schemas.microsoft.com/office/drawing/2010/main" val="0"/>
              </a:ext>
            </a:extLst>
          </a:blip>
          <a:srcRect l="37306" r="13944"/>
          <a:stretch/>
        </p:blipFill>
        <p:spPr>
          <a:xfrm>
            <a:off x="7722636" y="0"/>
            <a:ext cx="4469364" cy="6858000"/>
          </a:xfrm>
          <a:prstGeom prst="rect">
            <a:avLst/>
          </a:prstGeom>
        </p:spPr>
      </p:pic>
      <p:graphicFrame>
        <p:nvGraphicFramePr>
          <p:cNvPr id="7" name="Group 3">
            <a:extLst>
              <a:ext uri="{FF2B5EF4-FFF2-40B4-BE49-F238E27FC236}">
                <a16:creationId xmlns:a16="http://schemas.microsoft.com/office/drawing/2014/main" id="{AC7FCF5F-BECF-9BED-5E6D-40B4CFBB7D24}"/>
              </a:ext>
            </a:extLst>
          </p:cNvPr>
          <p:cNvGraphicFramePr>
            <a:graphicFrameLocks/>
          </p:cNvGraphicFramePr>
          <p:nvPr>
            <p:extLst>
              <p:ext uri="{D42A27DB-BD31-4B8C-83A1-F6EECF244321}">
                <p14:modId xmlns:p14="http://schemas.microsoft.com/office/powerpoint/2010/main" val="1853999543"/>
              </p:ext>
            </p:extLst>
          </p:nvPr>
        </p:nvGraphicFramePr>
        <p:xfrm>
          <a:off x="408229" y="1560739"/>
          <a:ext cx="6951359" cy="4522472"/>
        </p:xfrm>
        <a:graphic>
          <a:graphicData uri="http://schemas.openxmlformats.org/drawingml/2006/table">
            <a:tbl>
              <a:tblPr/>
              <a:tblGrid>
                <a:gridCol w="3409169">
                  <a:extLst>
                    <a:ext uri="{9D8B030D-6E8A-4147-A177-3AD203B41FA5}">
                      <a16:colId xmlns:a16="http://schemas.microsoft.com/office/drawing/2014/main" val="20000"/>
                    </a:ext>
                  </a:extLst>
                </a:gridCol>
                <a:gridCol w="3542190">
                  <a:extLst>
                    <a:ext uri="{9D8B030D-6E8A-4147-A177-3AD203B41FA5}">
                      <a16:colId xmlns:a16="http://schemas.microsoft.com/office/drawing/2014/main" val="20001"/>
                    </a:ext>
                  </a:extLst>
                </a:gridCol>
              </a:tblGrid>
              <a:tr h="6271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1" i="0" u="none" strike="noStrike" cap="none" normalizeH="0" baseline="0">
                          <a:ln>
                            <a:noFill/>
                          </a:ln>
                          <a:solidFill>
                            <a:schemeClr val="tx1"/>
                          </a:solidFill>
                          <a:effectLst/>
                          <a:latin typeface="Arial" charset="0"/>
                          <a:ea typeface="ＭＳ Ｐゴシック" charset="-128"/>
                          <a:cs typeface="ＭＳ Ｐゴシック" charset="-128"/>
                        </a:rPr>
                        <a:t>Physiological</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1" i="0" u="none" strike="noStrike" cap="none" normalizeH="0" baseline="0">
                          <a:ln>
                            <a:noFill/>
                          </a:ln>
                          <a:solidFill>
                            <a:schemeClr val="tx1"/>
                          </a:solidFill>
                          <a:effectLst/>
                          <a:latin typeface="Arial" charset="0"/>
                          <a:ea typeface="ＭＳ Ｐゴシック" charset="-128"/>
                          <a:cs typeface="ＭＳ Ｐゴシック" charset="-128"/>
                        </a:rPr>
                        <a:t>Behavioural</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359086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charset="-128"/>
                          <a:cs typeface="ＭＳ Ｐゴシック" charset="-128"/>
                        </a:rPr>
                        <a:t>Fingerprint Recognition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charset="-128"/>
                          <a:cs typeface="ＭＳ Ｐゴシック" charset="-128"/>
                        </a:rPr>
                        <a:t>Hand Geometry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charset="-128"/>
                          <a:cs typeface="ＭＳ Ｐゴシック" charset="-128"/>
                        </a:rPr>
                        <a:t>Vascular Pattern Recognition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charset="-128"/>
                          <a:cs typeface="ＭＳ Ｐゴシック" charset="-128"/>
                        </a:rPr>
                        <a:t>Iris Scanning</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charset="-128"/>
                          <a:cs typeface="ＭＳ Ｐゴシック" charset="-128"/>
                        </a:rPr>
                        <a:t>Retinal Scanning</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charset="-128"/>
                          <a:cs typeface="ＭＳ Ｐゴシック" charset="-128"/>
                        </a:rPr>
                        <a:t>Facial Recognition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charset="-128"/>
                          <a:cs typeface="ＭＳ Ｐゴシック" charset="-128"/>
                        </a:rPr>
                        <a:t>Facial Thermogram</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charset="-128"/>
                          <a:cs typeface="ＭＳ Ｐゴシック" charset="-128"/>
                        </a:rPr>
                        <a:t>Ear print</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charset="-128"/>
                          <a:cs typeface="ＭＳ Ｐゴシック" charset="-128"/>
                        </a:rPr>
                        <a:t>Speaker Recognition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charset="-128"/>
                          <a:cs typeface="ＭＳ Ｐゴシック" charset="-128"/>
                        </a:rPr>
                        <a:t>Signature Recognition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charset="-128"/>
                          <a:cs typeface="ＭＳ Ｐゴシック" charset="-128"/>
                        </a:rPr>
                        <a:t>Keystroke Analysis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charset="-128"/>
                          <a:cs typeface="ＭＳ Ｐゴシック" charset="-128"/>
                        </a:rPr>
                        <a:t>Mouse Dynamics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charset="-128"/>
                          <a:cs typeface="ＭＳ Ｐゴシック" charset="-128"/>
                        </a:rPr>
                        <a:t>Gait Recognition</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GB" sz="2400" b="0" i="0" u="none" strike="noStrike" cap="none" normalizeH="0" baseline="0" dirty="0">
                          <a:ln>
                            <a:noFill/>
                          </a:ln>
                          <a:solidFill>
                            <a:schemeClr val="tx1"/>
                          </a:solidFill>
                          <a:effectLst/>
                          <a:latin typeface="Arial" charset="0"/>
                          <a:ea typeface="ＭＳ Ｐゴシック" charset="-128"/>
                          <a:cs typeface="ＭＳ Ｐゴシック" charset="-128"/>
                        </a:rPr>
                        <a:t>Stylometry</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1"/>
                  </a:ext>
                </a:extLst>
              </a:tr>
            </a:tbl>
          </a:graphicData>
        </a:graphic>
      </p:graphicFrame>
      <p:pic>
        <p:nvPicPr>
          <p:cNvPr id="10" name="Picture 9" descr="3D face graphic">
            <a:extLst>
              <a:ext uri="{FF2B5EF4-FFF2-40B4-BE49-F238E27FC236}">
                <a16:creationId xmlns:a16="http://schemas.microsoft.com/office/drawing/2014/main" id="{C15BD6F1-9295-6611-4656-5D700B922D7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722635" y="0"/>
            <a:ext cx="4469363" cy="6858000"/>
          </a:xfrm>
          <a:prstGeom prst="rect">
            <a:avLst/>
          </a:prstGeom>
        </p:spPr>
      </p:pic>
    </p:spTree>
    <p:extLst>
      <p:ext uri="{BB962C8B-B14F-4D97-AF65-F5344CB8AC3E}">
        <p14:creationId xmlns:p14="http://schemas.microsoft.com/office/powerpoint/2010/main" val="15792269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TotalTime>
  <Words>1321</Words>
  <Application>Microsoft Office PowerPoint</Application>
  <PresentationFormat>Widescreen</PresentationFormat>
  <Paragraphs>142</Paragraphs>
  <Slides>22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Helvetica Neue</vt:lpstr>
      <vt:lpstr>Office Theme</vt:lpstr>
      <vt:lpstr>Evolving world of biometric authentication</vt:lpstr>
      <vt:lpstr>Session Outline</vt:lpstr>
      <vt:lpstr>What is authentication?</vt:lpstr>
      <vt:lpstr>Three forms of authentication</vt:lpstr>
      <vt:lpstr>Password weaknesses</vt:lpstr>
      <vt:lpstr>Token weaknesses</vt:lpstr>
      <vt:lpstr>Potential of biometrics as authentication</vt:lpstr>
      <vt:lpstr>Desirable features of biometrics</vt:lpstr>
      <vt:lpstr>Biometric modalities</vt:lpstr>
      <vt:lpstr>Activity:  Enrolment on biometric systems</vt:lpstr>
      <vt:lpstr>Discuss:  Usability and preferences</vt:lpstr>
      <vt:lpstr>Feature vectors</vt:lpstr>
      <vt:lpstr>PowerPoint Presentation</vt:lpstr>
      <vt:lpstr>Activity:  Biometric scores</vt:lpstr>
      <vt:lpstr>Biometric decision boundaries</vt:lpstr>
      <vt:lpstr>PowerPoint Presentation</vt:lpstr>
      <vt:lpstr>False rejection and false acceptance</vt:lpstr>
      <vt:lpstr>Activity:  Varying inputs</vt:lpstr>
      <vt:lpstr>Discuss:  Issues with variance</vt:lpstr>
      <vt:lpstr>Liveliness tests</vt:lpstr>
      <vt:lpstr>Implementation effectiveness</vt:lpstr>
      <vt:lpstr>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Fighting Cybercrime using Digital Forensics</dc:title>
  <dc:creator>Vivian Hocking</dc:creator>
  <cp:lastModifiedBy>Vivian Hocking</cp:lastModifiedBy>
  <cp:revision>8</cp:revision>
  <dcterms:created xsi:type="dcterms:W3CDTF">2023-12-31T14:04:17Z</dcterms:created>
  <dcterms:modified xsi:type="dcterms:W3CDTF">2024-01-31T14:22:48Z</dcterms:modified>
</cp:coreProperties>
</file>